
<file path=[Content_Types].xml><?xml version="1.0" encoding="utf-8"?>
<Types xmlns="http://schemas.openxmlformats.org/package/2006/content-types">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27160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module introduces the Artificial Intelligence Governance Control Plane, or AGCP, as a deterministic execution-layer approach to governing autonomous and programmatic systems. The paper is concerned with the moment when a proposed action is no longer just an intention, instruction, or workflow step, but is about to become an operational state change. As you read, pay attention to the paper's repeated separation of proposal, evaluation, authorization, and commit. That separation is the foundation for making AI actions inspectable, reproducible, and governable rather than merely logged after the fact.</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This problem matters because autonomous and programmatic systems can propose changes much faster than humans can review them one at a time. A tool call, workflow step, or agent decision may affect infrastructure, data, accounts, or business state. Ordinary identity and policy tools help, but they do not by themselves define a deterministic governance path for each specific state transition. AGCP focuses on that missing execution layer. The core claim is that governance should be reproducible: the same proposal, context, qualified state, and policy inputs should yield the same governance outcome.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 addresses the problem of governing state-changing actions before they become operationally reachable. This is a stronger requirement than asking whether an actor generally has permission to perform a category of action. At runtime, the question is whether this specific proposed action is admissible under current conditions, current authority, current policy, and current lifecycle state. The paper therefore targets timing gaps, race conditions, mutable workflow state, and non-reproducible outcomes. It also requires a normative artifact model so decisions can be traced through evidence rather than reconstructed from informal logs.</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core concepts are best understood as a chain. A governed action proposal describes the requested action. The action envelope carries the proposal and related context. The five-stage pipeline validates the envelope, resolves the relevant state, evaluates governance rules, produces an authorization or refusal, and controls commitment. Structural refusal is important because some proposals should be rejected as invalid before policy evaluation even begins. The append-only ledger records governance events, and lifecycle state is derived from those ordered records rather than from mutable local memory.</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architecture is a deterministic control-plane model for execution-time governance. The sequence shown here is envelope, validate, evaluate, authorize, and commit. Each stage protects a different governance property. Validation protects the shape and admissibility of the request. Evaluation applies governance logic to qualified information. Authorization records the decision. Commit is the boundary where operational effect may occur. The model is useful because ordinary workflows often collapse these distinctions, treating a valid request, an approved request, and an executed action as though they were the same thing.</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critical distinction is that permission, admissibility, authorization evidence, and commit are not interchangeable. Permission asks whether an actor may generally perform a kind of action. Admissibility asks whether this particular action may execute now, given current state and governance conditions. An authorization artifact is evidence that a governance decision occurred, but it is not the operational effect itself. Commit is the boundary where the effect is applied. AGCP is organized around keeping those distinctions explicit, testable, and auditable.</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Consider a service that requests endpoint isolation during a suspected compromise. The request begins as a proposal, not as execution authority. AGCP validates the action envelope, resolves the relevant governance state, evaluates the applicable policy and evidence, and then issues an authorization or refusal. If authorization is issued, the execution layer may commit only if lifecycle and authorization constraints still hold. The important point is that the governance decision travels with the action as structured evidence, and the commit point remains controlled rather than assumed.</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paper's contribution is to make execution-layer governance concrete. It defines AGCP as a system model rather than merely a policy aspiration. It introduces a five-stage deterministic pipeline and ties that pipeline to artifacts, ledger records, lifecycle semantics, and commit behavior. This gives assessors and implementers a way to ask precise questions. What is the proposal? What state was used? What authority existed? What decision was made? What evidence proves that the operational effect was admissible at the moment of commitment?</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Within the broader Runtime Governance corpus, this paper operationalizes the Runtime Governance Architecture. The architecture explains why execution-time mediation is needed; AGCP gives a concrete control-plane realization of that idea. It also connects to the formal semantics work, because lifecycle state, ordering, refusal, and replay all need precise execution meaning. Later specification and assessment materials build on these concepts by turning them into requirements, interfaces, and testable conformance expectations.</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For real AI systems, the implication is direct: action control should be deterministic, auditable, and tied to the commit boundary. It is not enough to log that an agent acted, or to ask afterward whether a tool call looked reasonable. Systems need governance-binding checks when the operational effect is about to occur. Lifecycle state should be derived from ordered governance records, because that makes later audit and replay possible. This is especially important when agents operate quickly, concurrently, or across multiple services.</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The key takeaways are threefold. First, AGCP is about governing state transitions, not simply supervising model outputs. Second, a proposal is not execution authority; it is an input to governance evaluation. Third, commit-bound control is the practical center of the model. If governance does not bind at the point where consequences become operationally real, then the system may still have useful policy, logging, and review, but it does not yet have deterministic runtime governance in the AGCP sense.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Voiceover script:</a:t>
            </a:r>
          </a:p>
          <a:p>
            <a:r>
              <a:rPr lang="en-US"/>
              <a:t>Use the paper DOI shown here as the stable reading link, and use A G C P dot A I as the main site for related materials. After reading, take the quiz at A G C P dot A I slash quiz dash A G C P dash control dash plane. The quiz is intended to reinforce the major distinctions in the paper: proposal versus execution, permission versus admissibility, authorization artifact versus commit, and ledger-derived lifecycle state. Those distinctions will recur throughout the Runtime Governance reading series.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3.mp3"/><Relationship Id="rId1" Type="http://schemas.microsoft.com/office/2007/relationships/media" Target="../media/media3.mp3"/><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5.mp3"/><Relationship Id="rId1" Type="http://schemas.microsoft.com/office/2007/relationships/media" Target="../media/media5.mp3"/><Relationship Id="rId5" Type="http://schemas.openxmlformats.org/officeDocument/2006/relationships/image" Target="../media/image2.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6.mp3"/><Relationship Id="rId1" Type="http://schemas.microsoft.com/office/2007/relationships/media" Target="../media/media6.mp3"/><Relationship Id="rId5" Type="http://schemas.openxmlformats.org/officeDocument/2006/relationships/image" Target="../media/image2.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7.mp3"/><Relationship Id="rId1" Type="http://schemas.microsoft.com/office/2007/relationships/media" Target="../media/media7.mp3"/><Relationship Id="rId5" Type="http://schemas.openxmlformats.org/officeDocument/2006/relationships/image" Target="../media/image2.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8.mp3"/><Relationship Id="rId1" Type="http://schemas.microsoft.com/office/2007/relationships/media" Target="../media/media8.mp3"/><Relationship Id="rId5" Type="http://schemas.openxmlformats.org/officeDocument/2006/relationships/image" Target="../media/image2.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9.mp3"/><Relationship Id="rId1" Type="http://schemas.microsoft.com/office/2007/relationships/media" Target="../media/media9.mp3"/><Relationship Id="rId5" Type="http://schemas.openxmlformats.org/officeDocument/2006/relationships/image" Target="../media/image2.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0.mp3"/><Relationship Id="rId1" Type="http://schemas.microsoft.com/office/2007/relationships/media" Target="../media/media10.mp3"/><Relationship Id="rId5" Type="http://schemas.openxmlformats.org/officeDocument/2006/relationships/image" Target="../media/image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1.mp3"/><Relationship Id="rId1" Type="http://schemas.microsoft.com/office/2007/relationships/media" Target="../media/media11.mp3"/><Relationship Id="rId5" Type="http://schemas.openxmlformats.org/officeDocument/2006/relationships/image" Target="../media/image2.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xml"/><Relationship Id="rId7" Type="http://schemas.openxmlformats.org/officeDocument/2006/relationships/hyperlink" Target="https://agcp.ai" TargetMode="External"/><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hyperlink" Target="https://agcp.ai/quiz-agcp-control-plane" TargetMode="External"/><Relationship Id="rId5" Type="http://schemas.openxmlformats.org/officeDocument/2006/relationships/hyperlink" Target="https://doi.org/10.5281/zenodo.19323672" TargetMode="External"/><Relationship Id="rId4"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46304"/>
          </a:xfrm>
          <a:prstGeom prst="rect">
            <a:avLst/>
          </a:prstGeom>
          <a:solidFill>
            <a:srgbClr val="002050"/>
          </a:solidFill>
          <a:ln w="12700">
            <a:solidFill>
              <a:srgbClr val="002050"/>
            </a:solidFill>
            <a:prstDash val="solid"/>
          </a:ln>
        </p:spPr>
      </p:sp>
      <p:pic>
        <p:nvPicPr>
          <p:cNvPr id="3" name="Image 0" descr="/mnt/data/AGCP transparent logo with name.png"/>
          <p:cNvPicPr>
            <a:picLocks noChangeAspect="1"/>
          </p:cNvPicPr>
          <p:nvPr/>
        </p:nvPicPr>
        <p:blipFill>
          <a:blip r:embed="rId5"/>
          <a:stretch>
            <a:fillRect/>
          </a:stretch>
        </p:blipFill>
        <p:spPr>
          <a:xfrm>
            <a:off x="7452360" y="530352"/>
            <a:ext cx="4160520" cy="1664208"/>
          </a:xfrm>
          <a:prstGeom prst="rect">
            <a:avLst/>
          </a:prstGeom>
        </p:spPr>
      </p:pic>
      <p:sp>
        <p:nvSpPr>
          <p:cNvPr id="4" name="Text 1"/>
          <p:cNvSpPr/>
          <p:nvPr/>
        </p:nvSpPr>
        <p:spPr>
          <a:xfrm>
            <a:off x="658368" y="621792"/>
            <a:ext cx="5257800" cy="219456"/>
          </a:xfrm>
          <a:prstGeom prst="rect">
            <a:avLst/>
          </a:prstGeom>
          <a:noFill/>
          <a:ln/>
        </p:spPr>
        <p:txBody>
          <a:bodyPr wrap="square" lIns="0" tIns="0" rIns="0" bIns="0" rtlCol="0" anchor="ctr"/>
          <a:lstStyle/>
          <a:p>
            <a:pPr marL="0" indent="0">
              <a:buNone/>
            </a:pPr>
            <a:r>
              <a:rPr lang="en-US" sz="1200" b="1" dirty="0">
                <a:solidFill>
                  <a:srgbClr val="004080"/>
                </a:solidFill>
                <a:latin typeface="Aptos" pitchFamily="34" charset="0"/>
                <a:ea typeface="Aptos" pitchFamily="34" charset="-122"/>
                <a:cs typeface="Aptos" pitchFamily="34" charset="-120"/>
              </a:rPr>
              <a:t>Runtime Governance Reading Series</a:t>
            </a:r>
            <a:endParaRPr lang="en-US" sz="1200" dirty="0"/>
          </a:p>
        </p:txBody>
      </p:sp>
      <p:sp>
        <p:nvSpPr>
          <p:cNvPr id="5" name="Text 2"/>
          <p:cNvSpPr/>
          <p:nvPr/>
        </p:nvSpPr>
        <p:spPr>
          <a:xfrm>
            <a:off x="658368" y="1371600"/>
            <a:ext cx="6537960" cy="1143000"/>
          </a:xfrm>
          <a:prstGeom prst="rect">
            <a:avLst/>
          </a:prstGeom>
          <a:noFill/>
          <a:ln/>
        </p:spPr>
        <p:txBody>
          <a:bodyPr wrap="square" lIns="0" tIns="0" rIns="0" bIns="0" rtlCol="0" anchor="ctr">
            <a:normAutofit/>
          </a:bodyPr>
          <a:lstStyle/>
          <a:p>
            <a:pPr marL="0" indent="0">
              <a:buNone/>
            </a:pPr>
            <a:r>
              <a:rPr lang="en-US" sz="3600" b="1" dirty="0">
                <a:solidFill>
                  <a:srgbClr val="002050"/>
                </a:solidFill>
                <a:latin typeface="Aptos Display" pitchFamily="34" charset="0"/>
                <a:ea typeface="Aptos Display" pitchFamily="34" charset="-122"/>
                <a:cs typeface="Aptos Display" pitchFamily="34" charset="-120"/>
              </a:rPr>
              <a:t>AGCP</a:t>
            </a:r>
            <a:endParaRPr lang="en-US" sz="3600" dirty="0"/>
          </a:p>
        </p:txBody>
      </p:sp>
      <p:sp>
        <p:nvSpPr>
          <p:cNvPr id="6" name="Text 3"/>
          <p:cNvSpPr/>
          <p:nvPr/>
        </p:nvSpPr>
        <p:spPr>
          <a:xfrm>
            <a:off x="694944" y="2633472"/>
            <a:ext cx="7178040" cy="713232"/>
          </a:xfrm>
          <a:prstGeom prst="rect">
            <a:avLst/>
          </a:prstGeom>
          <a:noFill/>
          <a:ln/>
        </p:spPr>
        <p:txBody>
          <a:bodyPr wrap="square" lIns="0" tIns="0" rIns="0" bIns="0" rtlCol="0" anchor="ctr">
            <a:normAutofit/>
          </a:bodyPr>
          <a:lstStyle/>
          <a:p>
            <a:pPr marL="0" indent="0">
              <a:buNone/>
            </a:pPr>
            <a:r>
              <a:rPr lang="en-US" sz="1900" dirty="0">
                <a:solidFill>
                  <a:srgbClr val="334155"/>
                </a:solidFill>
                <a:latin typeface="Aptos" pitchFamily="34" charset="0"/>
                <a:ea typeface="Aptos" pitchFamily="34" charset="-122"/>
                <a:cs typeface="Aptos" pitchFamily="34" charset="-120"/>
              </a:rPr>
              <a:t>A Deterministic Execution-Layer Governance Control Plane for Autonomous and Programmatic Systems</a:t>
            </a:r>
            <a:endParaRPr lang="en-US" sz="1900" dirty="0"/>
          </a:p>
        </p:txBody>
      </p:sp>
      <p:sp>
        <p:nvSpPr>
          <p:cNvPr id="7" name="Shape 4"/>
          <p:cNvSpPr/>
          <p:nvPr/>
        </p:nvSpPr>
        <p:spPr>
          <a:xfrm>
            <a:off x="694944" y="3639312"/>
            <a:ext cx="3977640" cy="0"/>
          </a:xfrm>
          <a:prstGeom prst="line">
            <a:avLst/>
          </a:prstGeom>
          <a:noFill/>
          <a:ln w="38100">
            <a:solidFill>
              <a:srgbClr val="0050A0"/>
            </a:solidFill>
            <a:prstDash val="solid"/>
          </a:ln>
        </p:spPr>
      </p:sp>
      <p:sp>
        <p:nvSpPr>
          <p:cNvPr id="8" name="Text 5"/>
          <p:cNvSpPr/>
          <p:nvPr/>
        </p:nvSpPr>
        <p:spPr>
          <a:xfrm>
            <a:off x="694944" y="4005072"/>
            <a:ext cx="9966960" cy="987552"/>
          </a:xfrm>
          <a:prstGeom prst="rect">
            <a:avLst/>
          </a:prstGeom>
          <a:noFill/>
          <a:ln/>
        </p:spPr>
        <p:txBody>
          <a:bodyPr wrap="square" lIns="254" tIns="254" rIns="254" bIns="254" rtlCol="0" anchor="ctr">
            <a:normAutofit/>
          </a:bodyPr>
          <a:lstStyle/>
          <a:p>
            <a:pPr marL="0" indent="0">
              <a:buNone/>
            </a:pPr>
            <a:r>
              <a:rPr lang="en-US" sz="1230" dirty="0">
                <a:solidFill>
                  <a:srgbClr val="111111"/>
                </a:solidFill>
                <a:latin typeface="Aptos" pitchFamily="34" charset="0"/>
                <a:ea typeface="Aptos" pitchFamily="34" charset="-122"/>
                <a:cs typeface="Aptos" pitchFamily="34" charset="-120"/>
              </a:rPr>
              <a:t>Willis, J. M. (2026). AGCP: A Deterministic Execution-Layer Governance Control Plane for Autonomous and Programmatic Systems. Sustainable Future Tech, Inc. https://doi.org/10.5281/zenodo.19323672</a:t>
            </a:r>
            <a:endParaRPr lang="en-US" sz="1230" dirty="0"/>
          </a:p>
        </p:txBody>
      </p:sp>
      <p:sp>
        <p:nvSpPr>
          <p:cNvPr id="9" name="Shape 6"/>
          <p:cNvSpPr/>
          <p:nvPr/>
        </p:nvSpPr>
        <p:spPr>
          <a:xfrm>
            <a:off x="694944" y="5879592"/>
            <a:ext cx="1828800" cy="384048"/>
          </a:xfrm>
          <a:prstGeom prst="roundRect">
            <a:avLst>
              <a:gd name="adj" fmla="val 14286"/>
            </a:avLst>
          </a:prstGeom>
          <a:solidFill>
            <a:srgbClr val="FFFFFF"/>
          </a:solidFill>
          <a:ln w="15240">
            <a:solidFill>
              <a:srgbClr val="002050"/>
            </a:solidFill>
            <a:prstDash val="solid"/>
          </a:ln>
        </p:spPr>
      </p:sp>
      <p:sp>
        <p:nvSpPr>
          <p:cNvPr id="10" name="Text 7"/>
          <p:cNvSpPr/>
          <p:nvPr/>
        </p:nvSpPr>
        <p:spPr>
          <a:xfrm>
            <a:off x="914400" y="5998464"/>
            <a:ext cx="1371600" cy="146304"/>
          </a:xfrm>
          <a:prstGeom prst="rect">
            <a:avLst/>
          </a:prstGeom>
          <a:noFill/>
          <a:ln/>
        </p:spPr>
        <p:txBody>
          <a:bodyPr wrap="square" lIns="0" tIns="0" rIns="0" bIns="0" rtlCol="0" anchor="ctr"/>
          <a:lstStyle/>
          <a:p>
            <a:pPr marL="0" indent="0" algn="ctr">
              <a:buNone/>
            </a:pPr>
            <a:r>
              <a:rPr lang="en-US" sz="1200" b="1" dirty="0">
                <a:solidFill>
                  <a:srgbClr val="002050"/>
                </a:solidFill>
                <a:latin typeface="Aptos" pitchFamily="34" charset="0"/>
                <a:ea typeface="Aptos" pitchFamily="34" charset="-122"/>
                <a:cs typeface="Aptos" pitchFamily="34" charset="-120"/>
              </a:rPr>
              <a:t>AGCP.ai</a:t>
            </a:r>
            <a:endParaRPr lang="en-US" sz="1200" dirty="0"/>
          </a:p>
        </p:txBody>
      </p:sp>
      <p:pic>
        <p:nvPicPr>
          <p:cNvPr id="11" name="VO_001">
            <a:hlinkClick r:id="" action="ppaction://media"/>
            <a:extLst>
              <a:ext uri="{FF2B5EF4-FFF2-40B4-BE49-F238E27FC236}">
                <a16:creationId xmlns:a16="http://schemas.microsoft.com/office/drawing/2014/main" id="{F5BF15B6-1CEC-89EF-C6E7-F384D3CE9037}"/>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552"/>
    </mc:Choice>
    <mc:Fallback>
      <p:transition spd="slow" advClick="0" advTm="405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52" fill="hold"/>
                                        <p:tgtEl>
                                          <p:spTgt spid="11"/>
                                        </p:tgtEl>
                                      </p:cBhvr>
                                    </p:cmd>
                                  </p:childTnLst>
                                </p:cTn>
                              </p:par>
                              <p:par>
                                <p:cTn id="7" presetID="1" presetClass="mediacall" presetSubtype="0" fill="hold" nodeType="withEffect">
                                  <p:stCondLst>
                                    <p:cond delay="0"/>
                                  </p:stCondLst>
                                  <p:childTnLst>
                                    <p:cmd type="call" cmd="playFrom(0.0)">
                                      <p:cBhvr>
                                        <p:cTn id="8" dur="39552"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1"/>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Why this problem matters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Autonomous and programmatic systems can propose operational mutations at machine speed.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Identity, policy, and workflow tools do not by themselves define commit-time state-transition governance.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 deterministic control plane can make governance decisions reproducible.</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01</a:t>
            </a:r>
            <a:endParaRPr lang="en-US" sz="850" dirty="0"/>
          </a:p>
        </p:txBody>
      </p:sp>
      <p:pic>
        <p:nvPicPr>
          <p:cNvPr id="9" name="VO_002">
            <a:hlinkClick r:id="" action="ppaction://media"/>
            <a:extLst>
              <a:ext uri="{FF2B5EF4-FFF2-40B4-BE49-F238E27FC236}">
                <a16:creationId xmlns:a16="http://schemas.microsoft.com/office/drawing/2014/main" id="{5845092D-B17B-EB44-DCB9-9E412ACF983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000"/>
    </mc:Choice>
    <mc:Fallback>
      <p:transition spd="slow" advClick="0" advTm="4000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000" fill="hold"/>
                                        <p:tgtEl>
                                          <p:spTgt spid="9"/>
                                        </p:tgtEl>
                                      </p:cBhvr>
                                    </p:cmd>
                                  </p:childTnLst>
                                </p:cTn>
                              </p:par>
                              <p:par>
                                <p:cTn id="7" presetID="1" presetClass="mediacall" presetSubtype="0" fill="hold" nodeType="withEffect">
                                  <p:stCondLst>
                                    <p:cond delay="0"/>
                                  </p:stCondLst>
                                  <p:childTnLst>
                                    <p:cmd type="call" cmd="playFrom(0.0)">
                                      <p:cBhvr>
                                        <p:cTn id="8" dur="3900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The problem the paper addresses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The paper addresses how to govern state-changing actions before they become operationally reachable.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It targets TOCTOU gaps, race conditions, mutable workflow state, and non-reproducible outcomes.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It requires a normative artifact model and lifecycle semantics.</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02</a:t>
            </a:r>
            <a:endParaRPr lang="en-US" sz="850" dirty="0"/>
          </a:p>
        </p:txBody>
      </p:sp>
      <p:pic>
        <p:nvPicPr>
          <p:cNvPr id="9" name="VO_003">
            <a:hlinkClick r:id="" action="ppaction://media"/>
            <a:extLst>
              <a:ext uri="{FF2B5EF4-FFF2-40B4-BE49-F238E27FC236}">
                <a16:creationId xmlns:a16="http://schemas.microsoft.com/office/drawing/2014/main" id="{035117B4-6747-1D22-8DF8-A732AC2B1BA0}"/>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840"/>
    </mc:Choice>
    <mc:Fallback>
      <p:transition spd="slow" advClick="0" advTm="4084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840" fill="hold"/>
                                        <p:tgtEl>
                                          <p:spTgt spid="9"/>
                                        </p:tgtEl>
                                      </p:cBhvr>
                                    </p:cmd>
                                  </p:childTnLst>
                                </p:cTn>
                              </p:par>
                              <p:par>
                                <p:cTn id="7" presetID="1" presetClass="mediacall" presetSubtype="0" fill="hold" nodeType="withEffect">
                                  <p:stCondLst>
                                    <p:cond delay="0"/>
                                  </p:stCondLst>
                                  <p:childTnLst>
                                    <p:cmd type="call" cmd="playFrom(0.0)">
                                      <p:cBhvr>
                                        <p:cTn id="8" dur="39840"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Core concepts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Shape 3"/>
          <p:cNvSpPr/>
          <p:nvPr/>
        </p:nvSpPr>
        <p:spPr>
          <a:xfrm>
            <a:off x="685800" y="1508760"/>
            <a:ext cx="3505200" cy="566928"/>
          </a:xfrm>
          <a:prstGeom prst="roundRect">
            <a:avLst>
              <a:gd name="adj" fmla="val 12903"/>
            </a:avLst>
          </a:prstGeom>
          <a:solidFill>
            <a:srgbClr val="FFFFFF"/>
          </a:solidFill>
          <a:ln w="15240">
            <a:solidFill>
              <a:srgbClr val="0050A0">
                <a:alpha val="85000"/>
              </a:srgbClr>
            </a:solidFill>
            <a:prstDash val="solid"/>
          </a:ln>
        </p:spPr>
      </p:sp>
      <p:sp>
        <p:nvSpPr>
          <p:cNvPr id="6" name="Text 4"/>
          <p:cNvSpPr/>
          <p:nvPr/>
        </p:nvSpPr>
        <p:spPr>
          <a:xfrm>
            <a:off x="8412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Governed action proposal</a:t>
            </a:r>
            <a:endParaRPr lang="en-US" sz="1700" dirty="0"/>
          </a:p>
        </p:txBody>
      </p:sp>
      <p:sp>
        <p:nvSpPr>
          <p:cNvPr id="7" name="Shape 5"/>
          <p:cNvSpPr/>
          <p:nvPr/>
        </p:nvSpPr>
        <p:spPr>
          <a:xfrm>
            <a:off x="4419600" y="1508760"/>
            <a:ext cx="3505200" cy="566928"/>
          </a:xfrm>
          <a:prstGeom prst="roundRect">
            <a:avLst>
              <a:gd name="adj" fmla="val 12903"/>
            </a:avLst>
          </a:prstGeom>
          <a:solidFill>
            <a:srgbClr val="FFFFFF"/>
          </a:solidFill>
          <a:ln w="15240">
            <a:solidFill>
              <a:srgbClr val="0050A0">
                <a:alpha val="85000"/>
              </a:srgbClr>
            </a:solidFill>
            <a:prstDash val="solid"/>
          </a:ln>
        </p:spPr>
      </p:sp>
      <p:sp>
        <p:nvSpPr>
          <p:cNvPr id="8" name="Text 6"/>
          <p:cNvSpPr/>
          <p:nvPr/>
        </p:nvSpPr>
        <p:spPr>
          <a:xfrm>
            <a:off x="45750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Five-stage pipeline</a:t>
            </a:r>
            <a:endParaRPr lang="en-US" sz="1700" dirty="0"/>
          </a:p>
        </p:txBody>
      </p:sp>
      <p:sp>
        <p:nvSpPr>
          <p:cNvPr id="9" name="Shape 7"/>
          <p:cNvSpPr/>
          <p:nvPr/>
        </p:nvSpPr>
        <p:spPr>
          <a:xfrm>
            <a:off x="8153400" y="1508760"/>
            <a:ext cx="3505200" cy="566928"/>
          </a:xfrm>
          <a:prstGeom prst="roundRect">
            <a:avLst>
              <a:gd name="adj" fmla="val 12903"/>
            </a:avLst>
          </a:prstGeom>
          <a:solidFill>
            <a:srgbClr val="FFFFFF"/>
          </a:solidFill>
          <a:ln w="15240">
            <a:solidFill>
              <a:srgbClr val="0050A0">
                <a:alpha val="85000"/>
              </a:srgbClr>
            </a:solidFill>
            <a:prstDash val="solid"/>
          </a:ln>
        </p:spPr>
      </p:sp>
      <p:sp>
        <p:nvSpPr>
          <p:cNvPr id="10" name="Text 8"/>
          <p:cNvSpPr/>
          <p:nvPr/>
        </p:nvSpPr>
        <p:spPr>
          <a:xfrm>
            <a:off x="8308848" y="1655064"/>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Action envelope</a:t>
            </a:r>
            <a:endParaRPr lang="en-US" sz="1700" dirty="0"/>
          </a:p>
        </p:txBody>
      </p:sp>
      <p:sp>
        <p:nvSpPr>
          <p:cNvPr id="11" name="Shape 9"/>
          <p:cNvSpPr/>
          <p:nvPr/>
        </p:nvSpPr>
        <p:spPr>
          <a:xfrm>
            <a:off x="685800" y="2322576"/>
            <a:ext cx="3505200" cy="566928"/>
          </a:xfrm>
          <a:prstGeom prst="roundRect">
            <a:avLst>
              <a:gd name="adj" fmla="val 12903"/>
            </a:avLst>
          </a:prstGeom>
          <a:solidFill>
            <a:srgbClr val="FFFFFF"/>
          </a:solidFill>
          <a:ln w="15240">
            <a:solidFill>
              <a:srgbClr val="0050A0">
                <a:alpha val="85000"/>
              </a:srgbClr>
            </a:solidFill>
            <a:prstDash val="solid"/>
          </a:ln>
        </p:spPr>
      </p:sp>
      <p:sp>
        <p:nvSpPr>
          <p:cNvPr id="12" name="Text 10"/>
          <p:cNvSpPr/>
          <p:nvPr/>
        </p:nvSpPr>
        <p:spPr>
          <a:xfrm>
            <a:off x="8412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Structural refusal</a:t>
            </a:r>
            <a:endParaRPr lang="en-US" sz="1700" dirty="0"/>
          </a:p>
        </p:txBody>
      </p:sp>
      <p:sp>
        <p:nvSpPr>
          <p:cNvPr id="13" name="Shape 11"/>
          <p:cNvSpPr/>
          <p:nvPr/>
        </p:nvSpPr>
        <p:spPr>
          <a:xfrm>
            <a:off x="4419600" y="2322576"/>
            <a:ext cx="3505200" cy="566928"/>
          </a:xfrm>
          <a:prstGeom prst="roundRect">
            <a:avLst>
              <a:gd name="adj" fmla="val 12903"/>
            </a:avLst>
          </a:prstGeom>
          <a:solidFill>
            <a:srgbClr val="FFFFFF"/>
          </a:solidFill>
          <a:ln w="15240">
            <a:solidFill>
              <a:srgbClr val="0050A0">
                <a:alpha val="85000"/>
              </a:srgbClr>
            </a:solidFill>
            <a:prstDash val="solid"/>
          </a:ln>
        </p:spPr>
      </p:sp>
      <p:sp>
        <p:nvSpPr>
          <p:cNvPr id="14" name="Text 12"/>
          <p:cNvSpPr/>
          <p:nvPr/>
        </p:nvSpPr>
        <p:spPr>
          <a:xfrm>
            <a:off x="45750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Append-only ledger</a:t>
            </a:r>
            <a:endParaRPr lang="en-US" sz="1700" dirty="0"/>
          </a:p>
        </p:txBody>
      </p:sp>
      <p:sp>
        <p:nvSpPr>
          <p:cNvPr id="15" name="Shape 13"/>
          <p:cNvSpPr/>
          <p:nvPr/>
        </p:nvSpPr>
        <p:spPr>
          <a:xfrm>
            <a:off x="8153400" y="2322576"/>
            <a:ext cx="3505200" cy="566928"/>
          </a:xfrm>
          <a:prstGeom prst="roundRect">
            <a:avLst>
              <a:gd name="adj" fmla="val 12903"/>
            </a:avLst>
          </a:prstGeom>
          <a:solidFill>
            <a:srgbClr val="FFFFFF"/>
          </a:solidFill>
          <a:ln w="15240">
            <a:solidFill>
              <a:srgbClr val="0050A0">
                <a:alpha val="85000"/>
              </a:srgbClr>
            </a:solidFill>
            <a:prstDash val="solid"/>
          </a:ln>
        </p:spPr>
      </p:sp>
      <p:sp>
        <p:nvSpPr>
          <p:cNvPr id="16" name="Text 14"/>
          <p:cNvSpPr/>
          <p:nvPr/>
        </p:nvSpPr>
        <p:spPr>
          <a:xfrm>
            <a:off x="8308848" y="2468880"/>
            <a:ext cx="3194304" cy="365760"/>
          </a:xfrm>
          <a:prstGeom prst="rect">
            <a:avLst/>
          </a:prstGeom>
          <a:noFill/>
          <a:ln/>
        </p:spPr>
        <p:txBody>
          <a:bodyPr wrap="square" lIns="0" tIns="0" rIns="0" bIns="0" rtlCol="0" anchor="ctr">
            <a:normAutofit/>
          </a:bodyPr>
          <a:lstStyle/>
          <a:p>
            <a:pPr marL="0" indent="0">
              <a:buNone/>
            </a:pPr>
            <a:r>
              <a:rPr lang="en-US" sz="1700" b="1" dirty="0">
                <a:solidFill>
                  <a:srgbClr val="111111"/>
                </a:solidFill>
                <a:latin typeface="Aptos" pitchFamily="34" charset="0"/>
                <a:ea typeface="Aptos" pitchFamily="34" charset="-122"/>
                <a:cs typeface="Aptos" pitchFamily="34" charset="-120"/>
              </a:rPr>
              <a:t>Ledger-derived lifecycle state</a:t>
            </a:r>
            <a:endParaRPr lang="en-US" sz="17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03</a:t>
            </a:r>
            <a:endParaRPr lang="en-US" sz="850" dirty="0"/>
          </a:p>
        </p:txBody>
      </p:sp>
      <p:pic>
        <p:nvPicPr>
          <p:cNvPr id="20" name="VO_004">
            <a:hlinkClick r:id="" action="ppaction://media"/>
            <a:extLst>
              <a:ext uri="{FF2B5EF4-FFF2-40B4-BE49-F238E27FC236}">
                <a16:creationId xmlns:a16="http://schemas.microsoft.com/office/drawing/2014/main" id="{B7493A88-4776-2AF1-0065-0742A3D5055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0504"/>
    </mc:Choice>
    <mc:Fallback>
      <p:transition spd="slow" advClick="0" advTm="4050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9504" fill="hold"/>
                                        <p:tgtEl>
                                          <p:spTgt spid="20"/>
                                        </p:tgtEl>
                                      </p:cBhvr>
                                    </p:cmd>
                                  </p:childTnLst>
                                </p:cTn>
                              </p:par>
                              <p:par>
                                <p:cTn id="7" presetID="1" presetClass="mediacall" presetSubtype="0" fill="hold" nodeType="withEffect">
                                  <p:stCondLst>
                                    <p:cond delay="0"/>
                                  </p:stCondLst>
                                  <p:childTnLst>
                                    <p:cmd type="call" cmd="playFrom(0.0)">
                                      <p:cBhvr>
                                        <p:cTn id="8" dur="39504"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architecture / model</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Text 3"/>
          <p:cNvSpPr/>
          <p:nvPr/>
        </p:nvSpPr>
        <p:spPr>
          <a:xfrm>
            <a:off x="713232" y="1298448"/>
            <a:ext cx="10789920" cy="566928"/>
          </a:xfrm>
          <a:prstGeom prst="rect">
            <a:avLst/>
          </a:prstGeom>
          <a:noFill/>
          <a:ln/>
        </p:spPr>
        <p:txBody>
          <a:bodyPr wrap="square" lIns="0" tIns="0" rIns="0" bIns="0" rtlCol="0" anchor="ctr">
            <a:normAutofit/>
          </a:bodyPr>
          <a:lstStyle/>
          <a:p>
            <a:pPr marL="0" indent="0">
              <a:buNone/>
            </a:pPr>
            <a:r>
              <a:rPr lang="en-US" sz="1900" b="1" dirty="0">
                <a:solidFill>
                  <a:srgbClr val="111111"/>
                </a:solidFill>
                <a:latin typeface="Aptos" pitchFamily="34" charset="0"/>
                <a:ea typeface="Aptos" pitchFamily="34" charset="-122"/>
                <a:cs typeface="Aptos" pitchFamily="34" charset="-120"/>
              </a:rPr>
              <a:t>AGCP defines deterministic governance as execution-time enforcement of admissible state transitions through a control plane.</a:t>
            </a:r>
            <a:endParaRPr lang="en-US" sz="1900" dirty="0"/>
          </a:p>
        </p:txBody>
      </p:sp>
      <p:sp>
        <p:nvSpPr>
          <p:cNvPr id="6" name="Shape 4"/>
          <p:cNvSpPr/>
          <p:nvPr/>
        </p:nvSpPr>
        <p:spPr>
          <a:xfrm>
            <a:off x="2295144" y="2194560"/>
            <a:ext cx="667512" cy="237744"/>
          </a:xfrm>
          <a:prstGeom prst="chevron">
            <a:avLst/>
          </a:prstGeom>
          <a:solidFill>
            <a:srgbClr val="0050A0">
              <a:alpha val="72000"/>
            </a:srgbClr>
          </a:solidFill>
          <a:ln w="12700">
            <a:solidFill>
              <a:srgbClr val="0050A0">
                <a:alpha val="0"/>
              </a:srgbClr>
            </a:solidFill>
            <a:prstDash val="solid"/>
          </a:ln>
        </p:spPr>
      </p:sp>
      <p:sp>
        <p:nvSpPr>
          <p:cNvPr id="7" name="Shape 5"/>
          <p:cNvSpPr/>
          <p:nvPr/>
        </p:nvSpPr>
        <p:spPr>
          <a:xfrm>
            <a:off x="4626864" y="2194560"/>
            <a:ext cx="667512" cy="237744"/>
          </a:xfrm>
          <a:prstGeom prst="chevron">
            <a:avLst/>
          </a:prstGeom>
          <a:solidFill>
            <a:srgbClr val="0050A0">
              <a:alpha val="72000"/>
            </a:srgbClr>
          </a:solidFill>
          <a:ln w="12700">
            <a:solidFill>
              <a:srgbClr val="0050A0">
                <a:alpha val="0"/>
              </a:srgbClr>
            </a:solidFill>
            <a:prstDash val="solid"/>
          </a:ln>
        </p:spPr>
      </p:sp>
      <p:sp>
        <p:nvSpPr>
          <p:cNvPr id="8" name="Shape 6"/>
          <p:cNvSpPr/>
          <p:nvPr/>
        </p:nvSpPr>
        <p:spPr>
          <a:xfrm>
            <a:off x="6958584" y="2194560"/>
            <a:ext cx="667512" cy="237744"/>
          </a:xfrm>
          <a:prstGeom prst="chevron">
            <a:avLst/>
          </a:prstGeom>
          <a:solidFill>
            <a:srgbClr val="0050A0">
              <a:alpha val="72000"/>
            </a:srgbClr>
          </a:solidFill>
          <a:ln w="12700">
            <a:solidFill>
              <a:srgbClr val="0050A0">
                <a:alpha val="0"/>
              </a:srgbClr>
            </a:solidFill>
            <a:prstDash val="solid"/>
          </a:ln>
        </p:spPr>
      </p:sp>
      <p:sp>
        <p:nvSpPr>
          <p:cNvPr id="9" name="Shape 7"/>
          <p:cNvSpPr/>
          <p:nvPr/>
        </p:nvSpPr>
        <p:spPr>
          <a:xfrm>
            <a:off x="9290304" y="2194560"/>
            <a:ext cx="667512" cy="237744"/>
          </a:xfrm>
          <a:prstGeom prst="chevron">
            <a:avLst/>
          </a:prstGeom>
          <a:solidFill>
            <a:srgbClr val="0050A0">
              <a:alpha val="72000"/>
            </a:srgbClr>
          </a:solidFill>
          <a:ln w="12700">
            <a:solidFill>
              <a:srgbClr val="0050A0">
                <a:alpha val="0"/>
              </a:srgbClr>
            </a:solidFill>
            <a:prstDash val="solid"/>
          </a:ln>
        </p:spPr>
      </p:sp>
      <p:sp>
        <p:nvSpPr>
          <p:cNvPr id="10" name="Shape 8"/>
          <p:cNvSpPr/>
          <p:nvPr/>
        </p:nvSpPr>
        <p:spPr>
          <a:xfrm>
            <a:off x="685800" y="1874520"/>
            <a:ext cx="1554480" cy="877824"/>
          </a:xfrm>
          <a:prstGeom prst="roundRect">
            <a:avLst>
              <a:gd name="adj" fmla="val 8333"/>
            </a:avLst>
          </a:prstGeom>
          <a:solidFill>
            <a:srgbClr val="0050A0"/>
          </a:solidFill>
          <a:ln w="12700">
            <a:solidFill>
              <a:srgbClr val="0050A0"/>
            </a:solidFill>
            <a:prstDash val="solid"/>
          </a:ln>
        </p:spPr>
      </p:sp>
      <p:sp>
        <p:nvSpPr>
          <p:cNvPr id="11" name="Text 9"/>
          <p:cNvSpPr/>
          <p:nvPr/>
        </p:nvSpPr>
        <p:spPr>
          <a:xfrm>
            <a:off x="81381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Envelope</a:t>
            </a:r>
            <a:endParaRPr lang="en-US" sz="1350" dirty="0"/>
          </a:p>
        </p:txBody>
      </p:sp>
      <p:sp>
        <p:nvSpPr>
          <p:cNvPr id="12" name="Shape 10"/>
          <p:cNvSpPr/>
          <p:nvPr/>
        </p:nvSpPr>
        <p:spPr>
          <a:xfrm>
            <a:off x="3017520" y="1874520"/>
            <a:ext cx="1554480" cy="877824"/>
          </a:xfrm>
          <a:prstGeom prst="roundRect">
            <a:avLst>
              <a:gd name="adj" fmla="val 8333"/>
            </a:avLst>
          </a:prstGeom>
          <a:solidFill>
            <a:srgbClr val="0050A0"/>
          </a:solidFill>
          <a:ln w="12700">
            <a:solidFill>
              <a:srgbClr val="0050A0"/>
            </a:solidFill>
            <a:prstDash val="solid"/>
          </a:ln>
        </p:spPr>
      </p:sp>
      <p:sp>
        <p:nvSpPr>
          <p:cNvPr id="13" name="Text 11"/>
          <p:cNvSpPr/>
          <p:nvPr/>
        </p:nvSpPr>
        <p:spPr>
          <a:xfrm>
            <a:off x="314553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Validate</a:t>
            </a:r>
            <a:endParaRPr lang="en-US" sz="1350" dirty="0"/>
          </a:p>
        </p:txBody>
      </p:sp>
      <p:sp>
        <p:nvSpPr>
          <p:cNvPr id="14" name="Shape 12"/>
          <p:cNvSpPr/>
          <p:nvPr/>
        </p:nvSpPr>
        <p:spPr>
          <a:xfrm>
            <a:off x="5349240" y="1874520"/>
            <a:ext cx="1554480" cy="877824"/>
          </a:xfrm>
          <a:prstGeom prst="roundRect">
            <a:avLst>
              <a:gd name="adj" fmla="val 8333"/>
            </a:avLst>
          </a:prstGeom>
          <a:solidFill>
            <a:srgbClr val="0050A0"/>
          </a:solidFill>
          <a:ln w="12700">
            <a:solidFill>
              <a:srgbClr val="0050A0"/>
            </a:solidFill>
            <a:prstDash val="solid"/>
          </a:ln>
        </p:spPr>
      </p:sp>
      <p:sp>
        <p:nvSpPr>
          <p:cNvPr id="15" name="Text 13"/>
          <p:cNvSpPr/>
          <p:nvPr/>
        </p:nvSpPr>
        <p:spPr>
          <a:xfrm>
            <a:off x="547725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Evaluate</a:t>
            </a:r>
            <a:endParaRPr lang="en-US" sz="1350" dirty="0"/>
          </a:p>
        </p:txBody>
      </p:sp>
      <p:sp>
        <p:nvSpPr>
          <p:cNvPr id="16" name="Shape 14"/>
          <p:cNvSpPr/>
          <p:nvPr/>
        </p:nvSpPr>
        <p:spPr>
          <a:xfrm>
            <a:off x="7680960" y="1874520"/>
            <a:ext cx="1554480" cy="877824"/>
          </a:xfrm>
          <a:prstGeom prst="roundRect">
            <a:avLst>
              <a:gd name="adj" fmla="val 8333"/>
            </a:avLst>
          </a:prstGeom>
          <a:solidFill>
            <a:srgbClr val="0050A0"/>
          </a:solidFill>
          <a:ln w="12700">
            <a:solidFill>
              <a:srgbClr val="0050A0"/>
            </a:solidFill>
            <a:prstDash val="solid"/>
          </a:ln>
        </p:spPr>
      </p:sp>
      <p:sp>
        <p:nvSpPr>
          <p:cNvPr id="17" name="Text 15"/>
          <p:cNvSpPr/>
          <p:nvPr/>
        </p:nvSpPr>
        <p:spPr>
          <a:xfrm>
            <a:off x="780897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Authorize</a:t>
            </a:r>
            <a:endParaRPr lang="en-US" sz="1350" dirty="0"/>
          </a:p>
        </p:txBody>
      </p:sp>
      <p:sp>
        <p:nvSpPr>
          <p:cNvPr id="18" name="Shape 16"/>
          <p:cNvSpPr/>
          <p:nvPr/>
        </p:nvSpPr>
        <p:spPr>
          <a:xfrm>
            <a:off x="10012680" y="1874520"/>
            <a:ext cx="1554480" cy="877824"/>
          </a:xfrm>
          <a:prstGeom prst="roundRect">
            <a:avLst>
              <a:gd name="adj" fmla="val 8333"/>
            </a:avLst>
          </a:prstGeom>
          <a:solidFill>
            <a:srgbClr val="0050A0"/>
          </a:solidFill>
          <a:ln w="12700">
            <a:solidFill>
              <a:srgbClr val="0050A0"/>
            </a:solidFill>
            <a:prstDash val="solid"/>
          </a:ln>
        </p:spPr>
      </p:sp>
      <p:sp>
        <p:nvSpPr>
          <p:cNvPr id="19" name="Text 17"/>
          <p:cNvSpPr/>
          <p:nvPr/>
        </p:nvSpPr>
        <p:spPr>
          <a:xfrm>
            <a:off x="10140696" y="2112264"/>
            <a:ext cx="1298448" cy="347472"/>
          </a:xfrm>
          <a:prstGeom prst="rect">
            <a:avLst/>
          </a:prstGeom>
          <a:noFill/>
          <a:ln/>
        </p:spPr>
        <p:txBody>
          <a:bodyPr wrap="square" lIns="0" tIns="0" rIns="0" bIns="0" rtlCol="0" anchor="ctr">
            <a:normAutofit/>
          </a:bodyPr>
          <a:lstStyle/>
          <a:p>
            <a:pPr marL="0" indent="0" algn="ctr">
              <a:buNone/>
            </a:pPr>
            <a:r>
              <a:rPr lang="en-US" sz="1350" b="1" dirty="0">
                <a:solidFill>
                  <a:srgbClr val="FFFFFF"/>
                </a:solidFill>
                <a:latin typeface="Aptos" pitchFamily="34" charset="0"/>
                <a:ea typeface="Aptos" pitchFamily="34" charset="-122"/>
                <a:cs typeface="Aptos" pitchFamily="34" charset="-120"/>
              </a:rPr>
              <a:t>Commit</a:t>
            </a:r>
            <a:endParaRPr lang="en-US" sz="1350" dirty="0"/>
          </a:p>
        </p:txBody>
      </p:sp>
      <p:sp>
        <p:nvSpPr>
          <p:cNvPr id="20" name="Text 18"/>
          <p:cNvSpPr/>
          <p:nvPr/>
        </p:nvSpPr>
        <p:spPr>
          <a:xfrm>
            <a:off x="713232" y="3273552"/>
            <a:ext cx="10515600" cy="1572768"/>
          </a:xfrm>
          <a:prstGeom prst="rect">
            <a:avLst/>
          </a:prstGeom>
          <a:noFill/>
          <a:ln/>
        </p:spPr>
        <p:txBody>
          <a:bodyPr wrap="square" lIns="508" tIns="508" rIns="508" bIns="508" rtlCol="0" anchor="t">
            <a:normAutofit/>
          </a:bodyPr>
          <a:lstStyle/>
          <a:p>
            <a:pPr marL="0" indent="0">
              <a:buNone/>
            </a:pPr>
            <a:r>
              <a:rPr lang="en-US" sz="1700" b="1" dirty="0">
                <a:solidFill>
                  <a:srgbClr val="0050A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paper organizes the problem as a sequence of controlled transformations.
</a:t>
            </a:r>
            <a:r>
              <a:rPr lang="en-US" sz="1700" b="1" dirty="0">
                <a:solidFill>
                  <a:srgbClr val="0050A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Each step preserves a different governance property.
</a:t>
            </a:r>
            <a:r>
              <a:rPr lang="en-US" sz="1700" b="1" dirty="0">
                <a:solidFill>
                  <a:srgbClr val="0050A0"/>
                </a:solidFill>
                <a:latin typeface="Aptos" pitchFamily="34" charset="0"/>
                <a:ea typeface="Aptos" pitchFamily="34" charset="-122"/>
                <a:cs typeface="Aptos" pitchFamily="34" charset="-120"/>
              </a:rPr>
              <a:t>• </a:t>
            </a:r>
            <a:r>
              <a:rPr lang="en-US" sz="1700" dirty="0">
                <a:solidFill>
                  <a:srgbClr val="111111"/>
                </a:solidFill>
                <a:latin typeface="Aptos" pitchFamily="34" charset="0"/>
                <a:ea typeface="Aptos" pitchFamily="34" charset="-122"/>
                <a:cs typeface="Aptos" pitchFamily="34" charset="-120"/>
              </a:rPr>
              <a:t>The model is useful because it exposes where ordinary workflows collapse governance distinctions.</a:t>
            </a:r>
            <a:endParaRPr lang="en-US" sz="1700" dirty="0"/>
          </a:p>
        </p:txBody>
      </p:sp>
      <p:sp>
        <p:nvSpPr>
          <p:cNvPr id="21" name="Text 19"/>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2" name="Text 20"/>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23" name="Text 21"/>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04</a:t>
            </a:r>
            <a:endParaRPr lang="en-US" sz="850" dirty="0"/>
          </a:p>
        </p:txBody>
      </p:sp>
      <p:pic>
        <p:nvPicPr>
          <p:cNvPr id="24" name="VO_005">
            <a:hlinkClick r:id="" action="ppaction://media"/>
            <a:extLst>
              <a:ext uri="{FF2B5EF4-FFF2-40B4-BE49-F238E27FC236}">
                <a16:creationId xmlns:a16="http://schemas.microsoft.com/office/drawing/2014/main" id="{2C3CEF00-540E-5125-18DE-39799995C95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41464"/>
    </mc:Choice>
    <mc:Fallback>
      <p:transition spd="slow" advClick="0" advTm="4146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40464" fill="hold"/>
                                        <p:tgtEl>
                                          <p:spTgt spid="24"/>
                                        </p:tgtEl>
                                      </p:cBhvr>
                                    </p:cmd>
                                  </p:childTnLst>
                                </p:cTn>
                              </p:par>
                              <p:par>
                                <p:cTn id="7" presetID="1" presetClass="mediacall" presetSubtype="0" fill="hold" nodeType="withEffect">
                                  <p:stCondLst>
                                    <p:cond delay="0"/>
                                  </p:stCondLst>
                                  <p:childTnLst>
                                    <p:cmd type="call" cmd="playFrom(0.0)">
                                      <p:cBhvr>
                                        <p:cTn id="8" dur="40464" fill="hold"/>
                                        <p:tgtEl>
                                          <p:spTgt spid="2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Critical distinctions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Shape 3"/>
          <p:cNvSpPr/>
          <p:nvPr/>
        </p:nvSpPr>
        <p:spPr>
          <a:xfrm>
            <a:off x="749808" y="1280160"/>
            <a:ext cx="4983480" cy="274320"/>
          </a:xfrm>
          <a:prstGeom prst="rect">
            <a:avLst/>
          </a:prstGeom>
          <a:solidFill>
            <a:srgbClr val="0050A0"/>
          </a:solidFill>
          <a:ln w="12700">
            <a:solidFill>
              <a:srgbClr val="0050A0"/>
            </a:solidFill>
            <a:prstDash val="solid"/>
          </a:ln>
        </p:spPr>
      </p:sp>
      <p:sp>
        <p:nvSpPr>
          <p:cNvPr id="6" name="Shape 4"/>
          <p:cNvSpPr/>
          <p:nvPr/>
        </p:nvSpPr>
        <p:spPr>
          <a:xfrm>
            <a:off x="6309360" y="1280160"/>
            <a:ext cx="4983480" cy="274320"/>
          </a:xfrm>
          <a:prstGeom prst="rect">
            <a:avLst/>
          </a:prstGeom>
          <a:solidFill>
            <a:srgbClr val="002050"/>
          </a:solidFill>
          <a:ln w="12700">
            <a:solidFill>
              <a:srgbClr val="002050"/>
            </a:solidFill>
            <a:prstDash val="solid"/>
          </a:ln>
        </p:spPr>
      </p:sp>
      <p:sp>
        <p:nvSpPr>
          <p:cNvPr id="7" name="Text 5"/>
          <p:cNvSpPr/>
          <p:nvPr/>
        </p:nvSpPr>
        <p:spPr>
          <a:xfrm>
            <a:off x="886968"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Term</a:t>
            </a:r>
            <a:endParaRPr lang="en-US" sz="900" dirty="0"/>
          </a:p>
        </p:txBody>
      </p:sp>
      <p:sp>
        <p:nvSpPr>
          <p:cNvPr id="8" name="Text 6"/>
          <p:cNvSpPr/>
          <p:nvPr/>
        </p:nvSpPr>
        <p:spPr>
          <a:xfrm>
            <a:off x="6446520" y="1316736"/>
            <a:ext cx="3383280" cy="146304"/>
          </a:xfrm>
          <a:prstGeom prst="rect">
            <a:avLst/>
          </a:prstGeom>
          <a:noFill/>
          <a:ln/>
        </p:spPr>
        <p:txBody>
          <a:bodyPr wrap="square" lIns="0" tIns="0" rIns="0" bIns="0" rtlCol="0" anchor="ctr"/>
          <a:lstStyle/>
          <a:p>
            <a:pPr marL="0" indent="0">
              <a:buNone/>
            </a:pPr>
            <a:r>
              <a:rPr lang="en-US" sz="900" b="1" dirty="0">
                <a:solidFill>
                  <a:srgbClr val="FFFFFF"/>
                </a:solidFill>
                <a:latin typeface="Aptos" pitchFamily="34" charset="0"/>
                <a:ea typeface="Aptos" pitchFamily="34" charset="-122"/>
                <a:cs typeface="Aptos" pitchFamily="34" charset="-120"/>
              </a:rPr>
              <a:t>Meaning</a:t>
            </a:r>
            <a:endParaRPr lang="en-US" sz="900" dirty="0"/>
          </a:p>
        </p:txBody>
      </p:sp>
      <p:sp>
        <p:nvSpPr>
          <p:cNvPr id="9" name="Shape 7"/>
          <p:cNvSpPr/>
          <p:nvPr/>
        </p:nvSpPr>
        <p:spPr>
          <a:xfrm>
            <a:off x="749808" y="1645920"/>
            <a:ext cx="4983480" cy="658368"/>
          </a:xfrm>
          <a:prstGeom prst="roundRect">
            <a:avLst>
              <a:gd name="adj" fmla="val 8333"/>
            </a:avLst>
          </a:prstGeom>
          <a:solidFill>
            <a:srgbClr val="FFFFFF"/>
          </a:solidFill>
          <a:ln w="12700">
            <a:solidFill>
              <a:srgbClr val="D8DDE5"/>
            </a:solidFill>
            <a:prstDash val="solid"/>
          </a:ln>
        </p:spPr>
      </p:sp>
      <p:sp>
        <p:nvSpPr>
          <p:cNvPr id="10" name="Shape 8"/>
          <p:cNvSpPr/>
          <p:nvPr/>
        </p:nvSpPr>
        <p:spPr>
          <a:xfrm>
            <a:off x="6309360" y="1645920"/>
            <a:ext cx="4983480" cy="658368"/>
          </a:xfrm>
          <a:prstGeom prst="roundRect">
            <a:avLst>
              <a:gd name="adj" fmla="val 8333"/>
            </a:avLst>
          </a:prstGeom>
          <a:solidFill>
            <a:srgbClr val="FFFFFF"/>
          </a:solidFill>
          <a:ln w="12700">
            <a:solidFill>
              <a:srgbClr val="D8DDE5"/>
            </a:solidFill>
            <a:prstDash val="solid"/>
          </a:ln>
        </p:spPr>
      </p:sp>
      <p:sp>
        <p:nvSpPr>
          <p:cNvPr id="11" name="Text 9"/>
          <p:cNvSpPr/>
          <p:nvPr/>
        </p:nvSpPr>
        <p:spPr>
          <a:xfrm>
            <a:off x="914400" y="18196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A0"/>
                </a:solidFill>
                <a:latin typeface="Aptos" pitchFamily="34" charset="0"/>
                <a:ea typeface="Aptos" pitchFamily="34" charset="-122"/>
                <a:cs typeface="Aptos" pitchFamily="34" charset="-120"/>
              </a:rPr>
              <a:t>Permission</a:t>
            </a:r>
            <a:endParaRPr lang="en-US" sz="1600" dirty="0"/>
          </a:p>
        </p:txBody>
      </p:sp>
      <p:sp>
        <p:nvSpPr>
          <p:cNvPr id="12" name="Text 10"/>
          <p:cNvSpPr/>
          <p:nvPr/>
        </p:nvSpPr>
        <p:spPr>
          <a:xfrm>
            <a:off x="6473952" y="18013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May actor perform a class of action?</a:t>
            </a:r>
            <a:endParaRPr lang="en-US" sz="1500" dirty="0"/>
          </a:p>
        </p:txBody>
      </p:sp>
      <p:sp>
        <p:nvSpPr>
          <p:cNvPr id="13" name="Shape 11"/>
          <p:cNvSpPr/>
          <p:nvPr/>
        </p:nvSpPr>
        <p:spPr>
          <a:xfrm>
            <a:off x="749808" y="2560320"/>
            <a:ext cx="4983480" cy="658368"/>
          </a:xfrm>
          <a:prstGeom prst="roundRect">
            <a:avLst>
              <a:gd name="adj" fmla="val 8333"/>
            </a:avLst>
          </a:prstGeom>
          <a:solidFill>
            <a:srgbClr val="FFFFFF"/>
          </a:solidFill>
          <a:ln w="12700">
            <a:solidFill>
              <a:srgbClr val="D8DDE5"/>
            </a:solidFill>
            <a:prstDash val="solid"/>
          </a:ln>
        </p:spPr>
      </p:sp>
      <p:sp>
        <p:nvSpPr>
          <p:cNvPr id="14" name="Shape 12"/>
          <p:cNvSpPr/>
          <p:nvPr/>
        </p:nvSpPr>
        <p:spPr>
          <a:xfrm>
            <a:off x="6309360" y="2560320"/>
            <a:ext cx="4983480" cy="658368"/>
          </a:xfrm>
          <a:prstGeom prst="roundRect">
            <a:avLst>
              <a:gd name="adj" fmla="val 8333"/>
            </a:avLst>
          </a:prstGeom>
          <a:solidFill>
            <a:srgbClr val="FFFFFF"/>
          </a:solidFill>
          <a:ln w="12700">
            <a:solidFill>
              <a:srgbClr val="D8DDE5"/>
            </a:solidFill>
            <a:prstDash val="solid"/>
          </a:ln>
        </p:spPr>
      </p:sp>
      <p:sp>
        <p:nvSpPr>
          <p:cNvPr id="15" name="Text 13"/>
          <p:cNvSpPr/>
          <p:nvPr/>
        </p:nvSpPr>
        <p:spPr>
          <a:xfrm>
            <a:off x="914400" y="27340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A0"/>
                </a:solidFill>
                <a:latin typeface="Aptos" pitchFamily="34" charset="0"/>
                <a:ea typeface="Aptos" pitchFamily="34" charset="-122"/>
                <a:cs typeface="Aptos" pitchFamily="34" charset="-120"/>
              </a:rPr>
              <a:t>Admissibility</a:t>
            </a:r>
            <a:endParaRPr lang="en-US" sz="1600" dirty="0"/>
          </a:p>
        </p:txBody>
      </p:sp>
      <p:sp>
        <p:nvSpPr>
          <p:cNvPr id="16" name="Text 14"/>
          <p:cNvSpPr/>
          <p:nvPr/>
        </p:nvSpPr>
        <p:spPr>
          <a:xfrm>
            <a:off x="6473952" y="27157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May this action execute under current conditions?</a:t>
            </a:r>
            <a:endParaRPr lang="en-US" sz="1500" dirty="0"/>
          </a:p>
        </p:txBody>
      </p:sp>
      <p:sp>
        <p:nvSpPr>
          <p:cNvPr id="17" name="Shape 15"/>
          <p:cNvSpPr/>
          <p:nvPr/>
        </p:nvSpPr>
        <p:spPr>
          <a:xfrm>
            <a:off x="749808" y="3474720"/>
            <a:ext cx="4983480" cy="658368"/>
          </a:xfrm>
          <a:prstGeom prst="roundRect">
            <a:avLst>
              <a:gd name="adj" fmla="val 8333"/>
            </a:avLst>
          </a:prstGeom>
          <a:solidFill>
            <a:srgbClr val="FFFFFF"/>
          </a:solidFill>
          <a:ln w="12700">
            <a:solidFill>
              <a:srgbClr val="D8DDE5"/>
            </a:solidFill>
            <a:prstDash val="solid"/>
          </a:ln>
        </p:spPr>
      </p:sp>
      <p:sp>
        <p:nvSpPr>
          <p:cNvPr id="18" name="Shape 16"/>
          <p:cNvSpPr/>
          <p:nvPr/>
        </p:nvSpPr>
        <p:spPr>
          <a:xfrm>
            <a:off x="6309360" y="3474720"/>
            <a:ext cx="4983480" cy="658368"/>
          </a:xfrm>
          <a:prstGeom prst="roundRect">
            <a:avLst>
              <a:gd name="adj" fmla="val 8333"/>
            </a:avLst>
          </a:prstGeom>
          <a:solidFill>
            <a:srgbClr val="FFFFFF"/>
          </a:solidFill>
          <a:ln w="12700">
            <a:solidFill>
              <a:srgbClr val="D8DDE5"/>
            </a:solidFill>
            <a:prstDash val="solid"/>
          </a:ln>
        </p:spPr>
      </p:sp>
      <p:sp>
        <p:nvSpPr>
          <p:cNvPr id="19" name="Text 17"/>
          <p:cNvSpPr/>
          <p:nvPr/>
        </p:nvSpPr>
        <p:spPr>
          <a:xfrm>
            <a:off x="914400" y="36484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A0"/>
                </a:solidFill>
                <a:latin typeface="Aptos" pitchFamily="34" charset="0"/>
                <a:ea typeface="Aptos" pitchFamily="34" charset="-122"/>
                <a:cs typeface="Aptos" pitchFamily="34" charset="-120"/>
              </a:rPr>
              <a:t>Authorization artifact</a:t>
            </a:r>
            <a:endParaRPr lang="en-US" sz="1600" dirty="0"/>
          </a:p>
        </p:txBody>
      </p:sp>
      <p:sp>
        <p:nvSpPr>
          <p:cNvPr id="20" name="Text 18"/>
          <p:cNvSpPr/>
          <p:nvPr/>
        </p:nvSpPr>
        <p:spPr>
          <a:xfrm>
            <a:off x="6473952" y="36301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Evidence of decision</a:t>
            </a:r>
            <a:endParaRPr lang="en-US" sz="1500" dirty="0"/>
          </a:p>
        </p:txBody>
      </p:sp>
      <p:sp>
        <p:nvSpPr>
          <p:cNvPr id="21" name="Shape 19"/>
          <p:cNvSpPr/>
          <p:nvPr/>
        </p:nvSpPr>
        <p:spPr>
          <a:xfrm>
            <a:off x="749808" y="4389120"/>
            <a:ext cx="4983480" cy="658368"/>
          </a:xfrm>
          <a:prstGeom prst="roundRect">
            <a:avLst>
              <a:gd name="adj" fmla="val 8333"/>
            </a:avLst>
          </a:prstGeom>
          <a:solidFill>
            <a:srgbClr val="FFFFFF"/>
          </a:solidFill>
          <a:ln w="12700">
            <a:solidFill>
              <a:srgbClr val="D8DDE5"/>
            </a:solidFill>
            <a:prstDash val="solid"/>
          </a:ln>
        </p:spPr>
      </p:sp>
      <p:sp>
        <p:nvSpPr>
          <p:cNvPr id="22" name="Shape 20"/>
          <p:cNvSpPr/>
          <p:nvPr/>
        </p:nvSpPr>
        <p:spPr>
          <a:xfrm>
            <a:off x="6309360" y="4389120"/>
            <a:ext cx="4983480" cy="658368"/>
          </a:xfrm>
          <a:prstGeom prst="roundRect">
            <a:avLst>
              <a:gd name="adj" fmla="val 8333"/>
            </a:avLst>
          </a:prstGeom>
          <a:solidFill>
            <a:srgbClr val="FFFFFF"/>
          </a:solidFill>
          <a:ln w="12700">
            <a:solidFill>
              <a:srgbClr val="D8DDE5"/>
            </a:solidFill>
            <a:prstDash val="solid"/>
          </a:ln>
        </p:spPr>
      </p:sp>
      <p:sp>
        <p:nvSpPr>
          <p:cNvPr id="23" name="Text 21"/>
          <p:cNvSpPr/>
          <p:nvPr/>
        </p:nvSpPr>
        <p:spPr>
          <a:xfrm>
            <a:off x="914400" y="4562856"/>
            <a:ext cx="4663440" cy="201168"/>
          </a:xfrm>
          <a:prstGeom prst="rect">
            <a:avLst/>
          </a:prstGeom>
          <a:noFill/>
          <a:ln/>
        </p:spPr>
        <p:txBody>
          <a:bodyPr wrap="square" lIns="0" tIns="0" rIns="0" bIns="0" rtlCol="0" anchor="ctr">
            <a:normAutofit/>
          </a:bodyPr>
          <a:lstStyle/>
          <a:p>
            <a:pPr marL="0" indent="0">
              <a:buNone/>
            </a:pPr>
            <a:r>
              <a:rPr lang="en-US" sz="1600" b="1" dirty="0">
                <a:solidFill>
                  <a:srgbClr val="0050A0"/>
                </a:solidFill>
                <a:latin typeface="Aptos" pitchFamily="34" charset="0"/>
                <a:ea typeface="Aptos" pitchFamily="34" charset="-122"/>
                <a:cs typeface="Aptos" pitchFamily="34" charset="-120"/>
              </a:rPr>
              <a:t>Commit</a:t>
            </a:r>
            <a:endParaRPr lang="en-US" sz="1600" dirty="0"/>
          </a:p>
        </p:txBody>
      </p:sp>
      <p:sp>
        <p:nvSpPr>
          <p:cNvPr id="24" name="Text 22"/>
          <p:cNvSpPr/>
          <p:nvPr/>
        </p:nvSpPr>
        <p:spPr>
          <a:xfrm>
            <a:off x="6473952" y="4544568"/>
            <a:ext cx="4663440" cy="256032"/>
          </a:xfrm>
          <a:prstGeom prst="rect">
            <a:avLst/>
          </a:prstGeom>
          <a:noFill/>
          <a:ln/>
        </p:spPr>
        <p:txBody>
          <a:bodyPr wrap="square" lIns="0" tIns="0" rIns="0" bIns="0" rtlCol="0" anchor="ctr">
            <a:normAutofit/>
          </a:bodyPr>
          <a:lstStyle/>
          <a:p>
            <a:pPr marL="0" indent="0">
              <a:buNone/>
            </a:pPr>
            <a:r>
              <a:rPr lang="en-US" sz="1500" dirty="0">
                <a:solidFill>
                  <a:srgbClr val="111111"/>
                </a:solidFill>
                <a:latin typeface="Aptos" pitchFamily="34" charset="0"/>
                <a:ea typeface="Aptos" pitchFamily="34" charset="-122"/>
                <a:cs typeface="Aptos" pitchFamily="34" charset="-120"/>
              </a:rPr>
              <a:t>Operational boundary where effect is applied</a:t>
            </a:r>
            <a:endParaRPr lang="en-US" sz="1500" dirty="0"/>
          </a:p>
        </p:txBody>
      </p:sp>
      <p:sp>
        <p:nvSpPr>
          <p:cNvPr id="25" name="Text 23"/>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6" name="Text 24"/>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27" name="Text 25"/>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05</a:t>
            </a:r>
            <a:endParaRPr lang="en-US" sz="850" dirty="0"/>
          </a:p>
        </p:txBody>
      </p:sp>
      <p:pic>
        <p:nvPicPr>
          <p:cNvPr id="28" name="VO_006">
            <a:hlinkClick r:id="" action="ppaction://media"/>
            <a:extLst>
              <a:ext uri="{FF2B5EF4-FFF2-40B4-BE49-F238E27FC236}">
                <a16:creationId xmlns:a16="http://schemas.microsoft.com/office/drawing/2014/main" id="{52FC1901-C60E-C7FE-03C5-AA82526974F8}"/>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6424"/>
    </mc:Choice>
    <mc:Fallback>
      <p:transition spd="slow" advClick="0" advTm="3642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424" fill="hold"/>
                                        <p:tgtEl>
                                          <p:spTgt spid="28"/>
                                        </p:tgtEl>
                                      </p:cBhvr>
                                    </p:cmd>
                                  </p:childTnLst>
                                </p:cTn>
                              </p:par>
                              <p:par>
                                <p:cTn id="7" presetID="1" presetClass="mediacall" presetSubtype="0" fill="hold" nodeType="withEffect">
                                  <p:stCondLst>
                                    <p:cond delay="0"/>
                                  </p:stCondLst>
                                  <p:childTnLst>
                                    <p:cmd type="call" cmd="playFrom(0.0)">
                                      <p:cBhvr>
                                        <p:cTn id="8" dur="35424"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8"/>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Worked example</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Text 3"/>
          <p:cNvSpPr/>
          <p:nvPr/>
        </p:nvSpPr>
        <p:spPr>
          <a:xfrm>
            <a:off x="713232" y="1353312"/>
            <a:ext cx="10698480" cy="2423160"/>
          </a:xfrm>
          <a:prstGeom prst="rect">
            <a:avLst/>
          </a:prstGeom>
          <a:noFill/>
          <a:ln/>
        </p:spPr>
        <p:txBody>
          <a:bodyPr wrap="square" lIns="508" tIns="508" rIns="508" bIns="508" rtlCol="0" anchor="t">
            <a:normAutofit/>
          </a:bodyPr>
          <a:lstStyle/>
          <a:p>
            <a:pPr marL="0" indent="0">
              <a:buNone/>
            </a:pPr>
            <a:r>
              <a:rPr lang="en-US" sz="2100" b="1" dirty="0">
                <a:solidFill>
                  <a:srgbClr val="0050A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 service requests endpoint isolation.
</a:t>
            </a:r>
            <a:r>
              <a:rPr lang="en-US" sz="2100" b="1" dirty="0">
                <a:solidFill>
                  <a:srgbClr val="0050A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AGCP validates the envelope, resolves state, evaluates policy, and issues authorization or refusal.
</a:t>
            </a:r>
            <a:r>
              <a:rPr lang="en-US" sz="2100" b="1" dirty="0">
                <a:solidFill>
                  <a:srgbClr val="0050A0"/>
                </a:solidFill>
                <a:latin typeface="Aptos" pitchFamily="34" charset="0"/>
                <a:ea typeface="Aptos" pitchFamily="34" charset="-122"/>
                <a:cs typeface="Aptos" pitchFamily="34" charset="-120"/>
              </a:rPr>
              <a:t>• </a:t>
            </a:r>
            <a:r>
              <a:rPr lang="en-US" sz="2100" dirty="0">
                <a:solidFill>
                  <a:srgbClr val="111111"/>
                </a:solidFill>
                <a:latin typeface="Aptos" pitchFamily="34" charset="0"/>
                <a:ea typeface="Aptos" pitchFamily="34" charset="-122"/>
                <a:cs typeface="Aptos" pitchFamily="34" charset="-120"/>
              </a:rPr>
              <a:t>The execution layer may commit only if lifecycle and authorization constraints hold.</a:t>
            </a:r>
            <a:endParaRPr lang="en-US" sz="2100" dirty="0"/>
          </a:p>
        </p:txBody>
      </p:sp>
      <p:sp>
        <p:nvSpPr>
          <p:cNvPr id="6" name="Shape 4"/>
          <p:cNvSpPr/>
          <p:nvPr/>
        </p:nvSpPr>
        <p:spPr>
          <a:xfrm>
            <a:off x="2267712" y="4535424"/>
            <a:ext cx="960120" cy="0"/>
          </a:xfrm>
          <a:prstGeom prst="line">
            <a:avLst/>
          </a:prstGeom>
          <a:noFill/>
          <a:ln w="26670">
            <a:solidFill>
              <a:srgbClr val="0050A0"/>
            </a:solidFill>
            <a:prstDash val="solid"/>
            <a:headEnd type="none"/>
            <a:tailEnd type="triangle"/>
          </a:ln>
        </p:spPr>
      </p:sp>
      <p:sp>
        <p:nvSpPr>
          <p:cNvPr id="7" name="Shape 5"/>
          <p:cNvSpPr/>
          <p:nvPr/>
        </p:nvSpPr>
        <p:spPr>
          <a:xfrm>
            <a:off x="5010912" y="4535424"/>
            <a:ext cx="960120" cy="0"/>
          </a:xfrm>
          <a:prstGeom prst="line">
            <a:avLst/>
          </a:prstGeom>
          <a:noFill/>
          <a:ln w="26670">
            <a:solidFill>
              <a:srgbClr val="0050A0"/>
            </a:solidFill>
            <a:prstDash val="solid"/>
            <a:headEnd type="none"/>
            <a:tailEnd type="triangle"/>
          </a:ln>
        </p:spPr>
      </p:sp>
      <p:sp>
        <p:nvSpPr>
          <p:cNvPr id="8" name="Shape 6"/>
          <p:cNvSpPr/>
          <p:nvPr/>
        </p:nvSpPr>
        <p:spPr>
          <a:xfrm>
            <a:off x="7754112" y="4535424"/>
            <a:ext cx="960120" cy="0"/>
          </a:xfrm>
          <a:prstGeom prst="line">
            <a:avLst/>
          </a:prstGeom>
          <a:noFill/>
          <a:ln w="26670">
            <a:solidFill>
              <a:srgbClr val="0050A0"/>
            </a:solidFill>
            <a:prstDash val="solid"/>
            <a:headEnd type="none"/>
            <a:tailEnd type="triangle"/>
          </a:ln>
        </p:spPr>
      </p:sp>
      <p:sp>
        <p:nvSpPr>
          <p:cNvPr id="9" name="Text 7"/>
          <p:cNvSpPr/>
          <p:nvPr/>
        </p:nvSpPr>
        <p:spPr>
          <a:xfrm>
            <a:off x="7315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334155"/>
                </a:solidFill>
                <a:latin typeface="Aptos Display" pitchFamily="34" charset="0"/>
                <a:ea typeface="Aptos Display" pitchFamily="34" charset="-122"/>
                <a:cs typeface="Aptos Display" pitchFamily="34" charset="-120"/>
              </a:rPr>
              <a:t>Signal</a:t>
            </a:r>
            <a:endParaRPr lang="en-US" sz="1800" dirty="0"/>
          </a:p>
        </p:txBody>
      </p:sp>
      <p:sp>
        <p:nvSpPr>
          <p:cNvPr id="10" name="Text 8"/>
          <p:cNvSpPr/>
          <p:nvPr/>
        </p:nvSpPr>
        <p:spPr>
          <a:xfrm>
            <a:off x="12893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1</a:t>
            </a:r>
            <a:endParaRPr lang="en-US" sz="1000" dirty="0"/>
          </a:p>
        </p:txBody>
      </p:sp>
      <p:sp>
        <p:nvSpPr>
          <p:cNvPr id="11" name="Text 9"/>
          <p:cNvSpPr/>
          <p:nvPr/>
        </p:nvSpPr>
        <p:spPr>
          <a:xfrm>
            <a:off x="34747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Proposal</a:t>
            </a:r>
            <a:endParaRPr lang="en-US" sz="1800" dirty="0"/>
          </a:p>
        </p:txBody>
      </p:sp>
      <p:sp>
        <p:nvSpPr>
          <p:cNvPr id="12" name="Text 10"/>
          <p:cNvSpPr/>
          <p:nvPr/>
        </p:nvSpPr>
        <p:spPr>
          <a:xfrm>
            <a:off x="40325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2</a:t>
            </a:r>
            <a:endParaRPr lang="en-US" sz="1000" dirty="0"/>
          </a:p>
        </p:txBody>
      </p:sp>
      <p:sp>
        <p:nvSpPr>
          <p:cNvPr id="13" name="Text 11"/>
          <p:cNvSpPr/>
          <p:nvPr/>
        </p:nvSpPr>
        <p:spPr>
          <a:xfrm>
            <a:off x="62179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Governance</a:t>
            </a:r>
            <a:endParaRPr lang="en-US" sz="1800" dirty="0"/>
          </a:p>
        </p:txBody>
      </p:sp>
      <p:sp>
        <p:nvSpPr>
          <p:cNvPr id="14" name="Text 12"/>
          <p:cNvSpPr/>
          <p:nvPr/>
        </p:nvSpPr>
        <p:spPr>
          <a:xfrm>
            <a:off x="67757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3</a:t>
            </a:r>
            <a:endParaRPr lang="en-US" sz="1000" dirty="0"/>
          </a:p>
        </p:txBody>
      </p:sp>
      <p:sp>
        <p:nvSpPr>
          <p:cNvPr id="15" name="Text 13"/>
          <p:cNvSpPr/>
          <p:nvPr/>
        </p:nvSpPr>
        <p:spPr>
          <a:xfrm>
            <a:off x="8961120" y="4297680"/>
            <a:ext cx="1444752" cy="320040"/>
          </a:xfrm>
          <a:prstGeom prst="rect">
            <a:avLst/>
          </a:prstGeom>
          <a:noFill/>
          <a:ln/>
        </p:spPr>
        <p:txBody>
          <a:bodyPr wrap="square" lIns="0" tIns="0" rIns="0" bIns="0" rtlCol="0" anchor="ctr">
            <a:normAutofit/>
          </a:bodyPr>
          <a:lstStyle/>
          <a:p>
            <a:pPr marL="0" indent="0" algn="ctr">
              <a:buNone/>
            </a:pPr>
            <a:r>
              <a:rPr lang="en-US" sz="1800" b="1" dirty="0">
                <a:solidFill>
                  <a:srgbClr val="0050A0"/>
                </a:solidFill>
                <a:latin typeface="Aptos Display" pitchFamily="34" charset="0"/>
                <a:ea typeface="Aptos Display" pitchFamily="34" charset="-122"/>
                <a:cs typeface="Aptos Display" pitchFamily="34" charset="-120"/>
              </a:rPr>
              <a:t>Outcome</a:t>
            </a:r>
            <a:endParaRPr lang="en-US" sz="1800" dirty="0"/>
          </a:p>
        </p:txBody>
      </p:sp>
      <p:sp>
        <p:nvSpPr>
          <p:cNvPr id="16" name="Text 14"/>
          <p:cNvSpPr/>
          <p:nvPr/>
        </p:nvSpPr>
        <p:spPr>
          <a:xfrm>
            <a:off x="9518904" y="4718304"/>
            <a:ext cx="329184" cy="201168"/>
          </a:xfrm>
          <a:prstGeom prst="rect">
            <a:avLst/>
          </a:prstGeom>
          <a:noFill/>
          <a:ln/>
        </p:spPr>
        <p:txBody>
          <a:bodyPr wrap="square" lIns="0" tIns="0" rIns="0" bIns="0" rtlCol="0" anchor="ctr"/>
          <a:lstStyle/>
          <a:p>
            <a:pPr marL="0" indent="0" algn="ctr">
              <a:buNone/>
            </a:pPr>
            <a:r>
              <a:rPr lang="en-US" sz="1000" b="1" dirty="0">
                <a:solidFill>
                  <a:srgbClr val="334155"/>
                </a:solidFill>
                <a:latin typeface="Aptos" pitchFamily="34" charset="0"/>
                <a:ea typeface="Aptos" pitchFamily="34" charset="-122"/>
                <a:cs typeface="Aptos" pitchFamily="34" charset="-120"/>
              </a:rPr>
              <a:t>4</a:t>
            </a:r>
            <a:endParaRPr lang="en-US" sz="1000" dirty="0"/>
          </a:p>
        </p:txBody>
      </p:sp>
      <p:sp>
        <p:nvSpPr>
          <p:cNvPr id="17" name="Text 15"/>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8" name="Text 16"/>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19" name="Text 17"/>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06</a:t>
            </a:r>
            <a:endParaRPr lang="en-US" sz="850" dirty="0"/>
          </a:p>
        </p:txBody>
      </p:sp>
      <p:pic>
        <p:nvPicPr>
          <p:cNvPr id="20" name="VO_007">
            <a:hlinkClick r:id="" action="ppaction://media"/>
            <a:extLst>
              <a:ext uri="{FF2B5EF4-FFF2-40B4-BE49-F238E27FC236}">
                <a16:creationId xmlns:a16="http://schemas.microsoft.com/office/drawing/2014/main" id="{2F988CEE-DDA6-1E32-15C3-66CE5C4FB90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8344"/>
    </mc:Choice>
    <mc:Fallback>
      <p:transition spd="slow" advClick="0" advTm="38344"/>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7344" fill="hold"/>
                                        <p:tgtEl>
                                          <p:spTgt spid="20"/>
                                        </p:tgtEl>
                                      </p:cBhvr>
                                    </p:cmd>
                                  </p:childTnLst>
                                </p:cTn>
                              </p:par>
                              <p:par>
                                <p:cTn id="7" presetID="1" presetClass="mediacall" presetSubtype="0" fill="hold" nodeType="withEffect">
                                  <p:stCondLst>
                                    <p:cond delay="0"/>
                                  </p:stCondLst>
                                  <p:childTnLst>
                                    <p:cmd type="call" cmd="playFrom(0.0)">
                                      <p:cBhvr>
                                        <p:cTn id="8" dur="37344" fill="hold"/>
                                        <p:tgtEl>
                                          <p:spTgt spid="2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0"/>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What the paper contributes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Defines AGCP as a concrete execution-layer governance system.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Introduces a five-stage deterministic pipeline.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Defines artifact, ledger, lifecycle, and commit semantics for governed actions.</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07</a:t>
            </a:r>
            <a:endParaRPr lang="en-US" sz="850" dirty="0"/>
          </a:p>
        </p:txBody>
      </p:sp>
      <p:pic>
        <p:nvPicPr>
          <p:cNvPr id="9" name="VO_008">
            <a:hlinkClick r:id="" action="ppaction://media"/>
            <a:extLst>
              <a:ext uri="{FF2B5EF4-FFF2-40B4-BE49-F238E27FC236}">
                <a16:creationId xmlns:a16="http://schemas.microsoft.com/office/drawing/2014/main" id="{7580C9A2-D19A-C224-11FF-3930C75C29C7}"/>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752"/>
    </mc:Choice>
    <mc:Fallback>
      <p:transition spd="slow" advClick="0" advTm="357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752" fill="hold"/>
                                        <p:tgtEl>
                                          <p:spTgt spid="9"/>
                                        </p:tgtEl>
                                      </p:cBhvr>
                                    </p:cmd>
                                  </p:childTnLst>
                                </p:cTn>
                              </p:par>
                              <p:par>
                                <p:cTn id="7" presetID="1" presetClass="mediacall" presetSubtype="0" fill="hold" nodeType="withEffect">
                                  <p:stCondLst>
                                    <p:cond delay="0"/>
                                  </p:stCondLst>
                                  <p:childTnLst>
                                    <p:cmd type="call" cmd="playFrom(0.0)">
                                      <p:cBhvr>
                                        <p:cTn id="8" dur="34752"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Connection to the Runtime Governance corpus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Text 3"/>
          <p:cNvSpPr/>
          <p:nvPr/>
        </p:nvSpPr>
        <p:spPr>
          <a:xfrm>
            <a:off x="713232" y="1298448"/>
            <a:ext cx="10698480" cy="2377440"/>
          </a:xfrm>
          <a:prstGeom prst="rect">
            <a:avLst/>
          </a:prstGeom>
          <a:noFill/>
          <a:ln/>
        </p:spPr>
        <p:txBody>
          <a:bodyPr wrap="square" lIns="508" tIns="508" rIns="508" bIns="508" rtlCol="0" anchor="t">
            <a:normAutofit/>
          </a:bodyPr>
          <a:lstStyle/>
          <a:p>
            <a:pPr marL="0" indent="0">
              <a:buNone/>
            </a:pPr>
            <a:r>
              <a:rPr lang="en-US" sz="2000" b="1" dirty="0">
                <a:solidFill>
                  <a:srgbClr val="0050A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Operationalizes the Runtime Governance Architecture.
</a:t>
            </a:r>
            <a:r>
              <a:rPr lang="en-US" sz="2000" b="1" dirty="0">
                <a:solidFill>
                  <a:srgbClr val="0050A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Supplies the concrete model that later specifications and assessments test.
</a:t>
            </a:r>
            <a:r>
              <a:rPr lang="en-US" sz="2000" b="1" dirty="0">
                <a:solidFill>
                  <a:srgbClr val="0050A0"/>
                </a:solidFill>
                <a:latin typeface="Aptos" pitchFamily="34" charset="0"/>
                <a:ea typeface="Aptos" pitchFamily="34" charset="-122"/>
                <a:cs typeface="Aptos" pitchFamily="34" charset="-120"/>
              </a:rPr>
              <a:t>• </a:t>
            </a:r>
            <a:r>
              <a:rPr lang="en-US" sz="2000" dirty="0">
                <a:solidFill>
                  <a:srgbClr val="111111"/>
                </a:solidFill>
                <a:latin typeface="Aptos" pitchFamily="34" charset="0"/>
                <a:ea typeface="Aptos" pitchFamily="34" charset="-122"/>
                <a:cs typeface="Aptos" pitchFamily="34" charset="-120"/>
              </a:rPr>
              <a:t>Connects formal semantics to deployable governance interfaces.</a:t>
            </a:r>
            <a:endParaRPr lang="en-US" sz="2000" dirty="0"/>
          </a:p>
        </p:txBody>
      </p:sp>
      <p:sp>
        <p:nvSpPr>
          <p:cNvPr id="6" name="Shape 4"/>
          <p:cNvSpPr/>
          <p:nvPr/>
        </p:nvSpPr>
        <p:spPr>
          <a:xfrm>
            <a:off x="2011680" y="4416552"/>
            <a:ext cx="1033272" cy="0"/>
          </a:xfrm>
          <a:prstGeom prst="line">
            <a:avLst/>
          </a:prstGeom>
          <a:noFill/>
          <a:ln w="25400">
            <a:solidFill>
              <a:srgbClr val="D8DDE5"/>
            </a:solidFill>
            <a:prstDash val="solid"/>
            <a:headEnd type="none"/>
            <a:tailEnd type="triangle"/>
          </a:ln>
        </p:spPr>
      </p:sp>
      <p:sp>
        <p:nvSpPr>
          <p:cNvPr id="7" name="Shape 5"/>
          <p:cNvSpPr/>
          <p:nvPr/>
        </p:nvSpPr>
        <p:spPr>
          <a:xfrm>
            <a:off x="4069080" y="4416552"/>
            <a:ext cx="1033272" cy="0"/>
          </a:xfrm>
          <a:prstGeom prst="line">
            <a:avLst/>
          </a:prstGeom>
          <a:noFill/>
          <a:ln w="25400">
            <a:solidFill>
              <a:srgbClr val="D8DDE5"/>
            </a:solidFill>
            <a:prstDash val="solid"/>
            <a:headEnd type="none"/>
            <a:tailEnd type="triangle"/>
          </a:ln>
        </p:spPr>
      </p:sp>
      <p:sp>
        <p:nvSpPr>
          <p:cNvPr id="8" name="Shape 6"/>
          <p:cNvSpPr/>
          <p:nvPr/>
        </p:nvSpPr>
        <p:spPr>
          <a:xfrm>
            <a:off x="6126480" y="4416552"/>
            <a:ext cx="1033272" cy="0"/>
          </a:xfrm>
          <a:prstGeom prst="line">
            <a:avLst/>
          </a:prstGeom>
          <a:noFill/>
          <a:ln w="25400">
            <a:solidFill>
              <a:srgbClr val="D8DDE5"/>
            </a:solidFill>
            <a:prstDash val="solid"/>
            <a:headEnd type="none"/>
            <a:tailEnd type="triangle"/>
          </a:ln>
        </p:spPr>
      </p:sp>
      <p:sp>
        <p:nvSpPr>
          <p:cNvPr id="9" name="Shape 7"/>
          <p:cNvSpPr/>
          <p:nvPr/>
        </p:nvSpPr>
        <p:spPr>
          <a:xfrm>
            <a:off x="8183880" y="4416552"/>
            <a:ext cx="1033272" cy="0"/>
          </a:xfrm>
          <a:prstGeom prst="line">
            <a:avLst/>
          </a:prstGeom>
          <a:noFill/>
          <a:ln w="25400">
            <a:solidFill>
              <a:srgbClr val="D8DDE5"/>
            </a:solidFill>
            <a:prstDash val="solid"/>
            <a:headEnd type="none"/>
            <a:tailEnd type="triangle"/>
          </a:ln>
        </p:spPr>
      </p:sp>
      <p:sp>
        <p:nvSpPr>
          <p:cNvPr id="10" name="Shape 8"/>
          <p:cNvSpPr/>
          <p:nvPr/>
        </p:nvSpPr>
        <p:spPr>
          <a:xfrm>
            <a:off x="960120" y="4096512"/>
            <a:ext cx="1417320" cy="658368"/>
          </a:xfrm>
          <a:prstGeom prst="roundRect">
            <a:avLst>
              <a:gd name="adj" fmla="val 8333"/>
            </a:avLst>
          </a:prstGeom>
          <a:solidFill>
            <a:srgbClr val="FFFFFF"/>
          </a:solidFill>
          <a:ln w="15240">
            <a:solidFill>
              <a:srgbClr val="D8DDE5"/>
            </a:solidFill>
            <a:prstDash val="solid"/>
          </a:ln>
        </p:spPr>
      </p:sp>
      <p:sp>
        <p:nvSpPr>
          <p:cNvPr id="11" name="Text 9"/>
          <p:cNvSpPr/>
          <p:nvPr/>
        </p:nvSpPr>
        <p:spPr>
          <a:xfrm>
            <a:off x="10424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PBSAI</a:t>
            </a:r>
            <a:endParaRPr lang="en-US" sz="1080" dirty="0"/>
          </a:p>
        </p:txBody>
      </p:sp>
      <p:sp>
        <p:nvSpPr>
          <p:cNvPr id="12" name="Shape 10"/>
          <p:cNvSpPr/>
          <p:nvPr/>
        </p:nvSpPr>
        <p:spPr>
          <a:xfrm>
            <a:off x="3017520" y="4096512"/>
            <a:ext cx="1417320" cy="658368"/>
          </a:xfrm>
          <a:prstGeom prst="roundRect">
            <a:avLst>
              <a:gd name="adj" fmla="val 8333"/>
            </a:avLst>
          </a:prstGeom>
          <a:solidFill>
            <a:srgbClr val="FFFFFF"/>
          </a:solidFill>
          <a:ln w="15240">
            <a:solidFill>
              <a:srgbClr val="D8DDE5"/>
            </a:solidFill>
            <a:prstDash val="solid"/>
          </a:ln>
        </p:spPr>
      </p:sp>
      <p:sp>
        <p:nvSpPr>
          <p:cNvPr id="13" name="Text 11"/>
          <p:cNvSpPr/>
          <p:nvPr/>
        </p:nvSpPr>
        <p:spPr>
          <a:xfrm>
            <a:off x="30998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RGA</a:t>
            </a:r>
            <a:endParaRPr lang="en-US" sz="1080" dirty="0"/>
          </a:p>
        </p:txBody>
      </p:sp>
      <p:sp>
        <p:nvSpPr>
          <p:cNvPr id="14" name="Shape 12"/>
          <p:cNvSpPr/>
          <p:nvPr/>
        </p:nvSpPr>
        <p:spPr>
          <a:xfrm>
            <a:off x="5074920" y="4096512"/>
            <a:ext cx="1417320" cy="658368"/>
          </a:xfrm>
          <a:prstGeom prst="roundRect">
            <a:avLst>
              <a:gd name="adj" fmla="val 8333"/>
            </a:avLst>
          </a:prstGeom>
          <a:solidFill>
            <a:srgbClr val="0050A0"/>
          </a:solidFill>
          <a:ln w="15240">
            <a:solidFill>
              <a:srgbClr val="0050A0"/>
            </a:solidFill>
            <a:prstDash val="solid"/>
          </a:ln>
        </p:spPr>
      </p:sp>
      <p:sp>
        <p:nvSpPr>
          <p:cNvPr id="15" name="Text 13"/>
          <p:cNvSpPr/>
          <p:nvPr/>
        </p:nvSpPr>
        <p:spPr>
          <a:xfrm>
            <a:off x="51572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FFFFFF"/>
                </a:solidFill>
                <a:latin typeface="Aptos" pitchFamily="34" charset="0"/>
                <a:ea typeface="Aptos" pitchFamily="34" charset="-122"/>
                <a:cs typeface="Aptos" pitchFamily="34" charset="-120"/>
              </a:rPr>
              <a:t>AGCP</a:t>
            </a:r>
            <a:endParaRPr lang="en-US" sz="1080" dirty="0"/>
          </a:p>
        </p:txBody>
      </p:sp>
      <p:sp>
        <p:nvSpPr>
          <p:cNvPr id="16" name="Shape 14"/>
          <p:cNvSpPr/>
          <p:nvPr/>
        </p:nvSpPr>
        <p:spPr>
          <a:xfrm>
            <a:off x="7132320" y="4096512"/>
            <a:ext cx="1417320" cy="658368"/>
          </a:xfrm>
          <a:prstGeom prst="roundRect">
            <a:avLst>
              <a:gd name="adj" fmla="val 8333"/>
            </a:avLst>
          </a:prstGeom>
          <a:solidFill>
            <a:srgbClr val="FFFFFF"/>
          </a:solidFill>
          <a:ln w="15240">
            <a:solidFill>
              <a:srgbClr val="D8DDE5"/>
            </a:solidFill>
            <a:prstDash val="solid"/>
          </a:ln>
        </p:spPr>
      </p:sp>
      <p:sp>
        <p:nvSpPr>
          <p:cNvPr id="17" name="Text 15"/>
          <p:cNvSpPr/>
          <p:nvPr/>
        </p:nvSpPr>
        <p:spPr>
          <a:xfrm>
            <a:off x="72146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Semantics</a:t>
            </a:r>
            <a:endParaRPr lang="en-US" sz="1080" dirty="0"/>
          </a:p>
        </p:txBody>
      </p:sp>
      <p:sp>
        <p:nvSpPr>
          <p:cNvPr id="18" name="Shape 16"/>
          <p:cNvSpPr/>
          <p:nvPr/>
        </p:nvSpPr>
        <p:spPr>
          <a:xfrm>
            <a:off x="9189720" y="4096512"/>
            <a:ext cx="1417320" cy="658368"/>
          </a:xfrm>
          <a:prstGeom prst="roundRect">
            <a:avLst>
              <a:gd name="adj" fmla="val 8333"/>
            </a:avLst>
          </a:prstGeom>
          <a:solidFill>
            <a:srgbClr val="FFFFFF"/>
          </a:solidFill>
          <a:ln w="15240">
            <a:solidFill>
              <a:srgbClr val="D8DDE5"/>
            </a:solidFill>
            <a:prstDash val="solid"/>
          </a:ln>
        </p:spPr>
      </p:sp>
      <p:sp>
        <p:nvSpPr>
          <p:cNvPr id="19" name="Text 17"/>
          <p:cNvSpPr/>
          <p:nvPr/>
        </p:nvSpPr>
        <p:spPr>
          <a:xfrm>
            <a:off x="9272016" y="4315968"/>
            <a:ext cx="1252728" cy="164592"/>
          </a:xfrm>
          <a:prstGeom prst="rect">
            <a:avLst/>
          </a:prstGeom>
          <a:noFill/>
          <a:ln/>
        </p:spPr>
        <p:txBody>
          <a:bodyPr wrap="square" lIns="0" tIns="0" rIns="0" bIns="0" rtlCol="0" anchor="ctr">
            <a:normAutofit/>
          </a:bodyPr>
          <a:lstStyle/>
          <a:p>
            <a:pPr marL="0" indent="0" algn="ctr">
              <a:buNone/>
            </a:pPr>
            <a:r>
              <a:rPr lang="en-US" sz="1080" b="1" dirty="0">
                <a:solidFill>
                  <a:srgbClr val="111111"/>
                </a:solidFill>
                <a:latin typeface="Aptos" pitchFamily="34" charset="0"/>
                <a:ea typeface="Aptos" pitchFamily="34" charset="-122"/>
                <a:cs typeface="Aptos" pitchFamily="34" charset="-120"/>
              </a:rPr>
              <a:t>Operating model</a:t>
            </a:r>
            <a:endParaRPr lang="en-US" sz="1080" dirty="0"/>
          </a:p>
        </p:txBody>
      </p:sp>
      <p:sp>
        <p:nvSpPr>
          <p:cNvPr id="20" name="Text 18"/>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21" name="Text 19"/>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22" name="Text 20"/>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08</a:t>
            </a:r>
            <a:endParaRPr lang="en-US" sz="850" dirty="0"/>
          </a:p>
        </p:txBody>
      </p:sp>
      <p:pic>
        <p:nvPicPr>
          <p:cNvPr id="23" name="VO_009">
            <a:hlinkClick r:id="" action="ppaction://media"/>
            <a:extLst>
              <a:ext uri="{FF2B5EF4-FFF2-40B4-BE49-F238E27FC236}">
                <a16:creationId xmlns:a16="http://schemas.microsoft.com/office/drawing/2014/main" id="{ADEC894B-9430-90EA-872F-EFF77656ED05}"/>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6232"/>
    </mc:Choice>
    <mc:Fallback>
      <p:transition spd="slow" advClick="0" advTm="3623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232" fill="hold"/>
                                        <p:tgtEl>
                                          <p:spTgt spid="23"/>
                                        </p:tgtEl>
                                      </p:cBhvr>
                                    </p:cmd>
                                  </p:childTnLst>
                                </p:cTn>
                              </p:par>
                              <p:par>
                                <p:cTn id="7" presetID="1" presetClass="mediacall" presetSubtype="0" fill="hold" nodeType="withEffect">
                                  <p:stCondLst>
                                    <p:cond delay="0"/>
                                  </p:stCondLst>
                                  <p:childTnLst>
                                    <p:cmd type="call" cmd="playFrom(0.0)">
                                      <p:cBhvr>
                                        <p:cTn id="8" dur="35232" fill="hold"/>
                                        <p:tgtEl>
                                          <p:spTgt spid="2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23"/>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Implications for real AI systems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Text 3"/>
          <p:cNvSpPr/>
          <p:nvPr/>
        </p:nvSpPr>
        <p:spPr>
          <a:xfrm>
            <a:off x="713232" y="1417320"/>
            <a:ext cx="10698480" cy="4069080"/>
          </a:xfrm>
          <a:prstGeom prst="rect">
            <a:avLst/>
          </a:prstGeom>
          <a:noFill/>
          <a:ln/>
        </p:spPr>
        <p:txBody>
          <a:bodyPr wrap="square" lIns="508" tIns="508" rIns="508" bIns="508" rtlCol="0" anchor="t">
            <a:normAutofit/>
          </a:bodyPr>
          <a:lstStyle/>
          <a:p>
            <a:pPr marL="0" indent="0">
              <a:buNone/>
            </a:pP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AI action control should be deterministic and auditable.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Execution systems need governance-binding checks at commit.
</a:t>
            </a:r>
            <a:r>
              <a:rPr lang="en-US" sz="2200" b="1" dirty="0">
                <a:solidFill>
                  <a:srgbClr val="0050A0"/>
                </a:solidFill>
                <a:latin typeface="Aptos" pitchFamily="34" charset="0"/>
                <a:ea typeface="Aptos" pitchFamily="34" charset="-122"/>
                <a:cs typeface="Aptos" pitchFamily="34" charset="-120"/>
              </a:rPr>
              <a:t>• </a:t>
            </a:r>
            <a:r>
              <a:rPr lang="en-US" sz="2200" dirty="0">
                <a:solidFill>
                  <a:srgbClr val="111111"/>
                </a:solidFill>
                <a:latin typeface="Aptos" pitchFamily="34" charset="0"/>
                <a:ea typeface="Aptos" pitchFamily="34" charset="-122"/>
                <a:cs typeface="Aptos" pitchFamily="34" charset="-120"/>
              </a:rPr>
              <a:t>Lifecycle state should derive from ordered governance records.</a:t>
            </a:r>
            <a:endParaRPr lang="en-US" sz="2200" dirty="0"/>
          </a:p>
        </p:txBody>
      </p:sp>
      <p:sp>
        <p:nvSpPr>
          <p:cNvPr id="6" name="Text 4"/>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7" name="Text 5"/>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8" name="Text 6"/>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09</a:t>
            </a:r>
            <a:endParaRPr lang="en-US" sz="850" dirty="0"/>
          </a:p>
        </p:txBody>
      </p:sp>
      <p:pic>
        <p:nvPicPr>
          <p:cNvPr id="9" name="VO_010">
            <a:hlinkClick r:id="" action="ppaction://media"/>
            <a:extLst>
              <a:ext uri="{FF2B5EF4-FFF2-40B4-BE49-F238E27FC236}">
                <a16:creationId xmlns:a16="http://schemas.microsoft.com/office/drawing/2014/main" id="{1E4F66B8-3646-C689-8B1E-5485DDB6518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5416"/>
    </mc:Choice>
    <mc:Fallback>
      <p:transition spd="slow" advClick="0" advTm="35416"/>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4416" fill="hold"/>
                                        <p:tgtEl>
                                          <p:spTgt spid="9"/>
                                        </p:tgtEl>
                                      </p:cBhvr>
                                    </p:cmd>
                                  </p:childTnLst>
                                </p:cTn>
                              </p:par>
                              <p:par>
                                <p:cTn id="7" presetID="1" presetClass="mediacall" presetSubtype="0" fill="hold" nodeType="withEffect">
                                  <p:stCondLst>
                                    <p:cond delay="0"/>
                                  </p:stCondLst>
                                  <p:childTnLst>
                                    <p:cmd type="call" cmd="playFrom(0.0)">
                                      <p:cBhvr>
                                        <p:cTn id="8" dur="34416" fill="hold"/>
                                        <p:tgtEl>
                                          <p:spTgt spid="9"/>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9"/>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Key takeaways</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Shape 3"/>
          <p:cNvSpPr/>
          <p:nvPr/>
        </p:nvSpPr>
        <p:spPr>
          <a:xfrm>
            <a:off x="777240" y="1508760"/>
            <a:ext cx="3246120" cy="3611880"/>
          </a:xfrm>
          <a:prstGeom prst="roundRect">
            <a:avLst>
              <a:gd name="adj" fmla="val 2254"/>
            </a:avLst>
          </a:prstGeom>
          <a:solidFill>
            <a:srgbClr val="0050A0"/>
          </a:solidFill>
          <a:ln w="15240">
            <a:solidFill>
              <a:srgbClr val="0050A0"/>
            </a:solidFill>
            <a:prstDash val="solid"/>
          </a:ln>
        </p:spPr>
      </p:sp>
      <p:sp>
        <p:nvSpPr>
          <p:cNvPr id="6" name="Text 4"/>
          <p:cNvSpPr/>
          <p:nvPr/>
        </p:nvSpPr>
        <p:spPr>
          <a:xfrm>
            <a:off x="1005840" y="1828800"/>
            <a:ext cx="384048" cy="384048"/>
          </a:xfrm>
          <a:prstGeom prst="rect">
            <a:avLst/>
          </a:prstGeom>
          <a:noFill/>
          <a:ln/>
        </p:spPr>
        <p:txBody>
          <a:bodyPr wrap="square" lIns="0" tIns="0" rIns="0" bIns="0" rtlCol="0" anchor="ctr"/>
          <a:lstStyle/>
          <a:p>
            <a:pPr marL="0" indent="0">
              <a:buNone/>
            </a:pPr>
            <a:r>
              <a:rPr lang="en-US" sz="2400" b="1" dirty="0">
                <a:solidFill>
                  <a:srgbClr val="FFFFFF"/>
                </a:solidFill>
                <a:latin typeface="Aptos Display" pitchFamily="34" charset="0"/>
                <a:ea typeface="Aptos Display" pitchFamily="34" charset="-122"/>
                <a:cs typeface="Aptos Display" pitchFamily="34" charset="-120"/>
              </a:rPr>
              <a:t>1</a:t>
            </a:r>
            <a:endParaRPr lang="en-US" sz="2400" dirty="0"/>
          </a:p>
        </p:txBody>
      </p:sp>
      <p:sp>
        <p:nvSpPr>
          <p:cNvPr id="7" name="Text 5"/>
          <p:cNvSpPr/>
          <p:nvPr/>
        </p:nvSpPr>
        <p:spPr>
          <a:xfrm>
            <a:off x="103327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FFFFFF"/>
                </a:solidFill>
                <a:latin typeface="Aptos" pitchFamily="34" charset="0"/>
                <a:ea typeface="Aptos" pitchFamily="34" charset="-122"/>
                <a:cs typeface="Aptos" pitchFamily="34" charset="-120"/>
              </a:rPr>
              <a:t>AGCP is about governing state transitions.</a:t>
            </a:r>
            <a:endParaRPr lang="en-US" sz="2100" dirty="0"/>
          </a:p>
        </p:txBody>
      </p:sp>
      <p:sp>
        <p:nvSpPr>
          <p:cNvPr id="8" name="Shape 6"/>
          <p:cNvSpPr/>
          <p:nvPr/>
        </p:nvSpPr>
        <p:spPr>
          <a:xfrm>
            <a:off x="4572000" y="1508760"/>
            <a:ext cx="3246120" cy="3611880"/>
          </a:xfrm>
          <a:prstGeom prst="roundRect">
            <a:avLst>
              <a:gd name="adj" fmla="val 2254"/>
            </a:avLst>
          </a:prstGeom>
          <a:solidFill>
            <a:srgbClr val="FFFFFF"/>
          </a:solidFill>
          <a:ln w="15240">
            <a:solidFill>
              <a:srgbClr val="D8DDE5"/>
            </a:solidFill>
            <a:prstDash val="solid"/>
          </a:ln>
        </p:spPr>
      </p:sp>
      <p:sp>
        <p:nvSpPr>
          <p:cNvPr id="9" name="Text 7"/>
          <p:cNvSpPr/>
          <p:nvPr/>
        </p:nvSpPr>
        <p:spPr>
          <a:xfrm>
            <a:off x="4800600" y="1828800"/>
            <a:ext cx="384048" cy="384048"/>
          </a:xfrm>
          <a:prstGeom prst="rect">
            <a:avLst/>
          </a:prstGeom>
          <a:noFill/>
          <a:ln/>
        </p:spPr>
        <p:txBody>
          <a:bodyPr wrap="square" lIns="0" tIns="0" rIns="0" bIns="0" rtlCol="0" anchor="ctr"/>
          <a:lstStyle/>
          <a:p>
            <a:pPr marL="0" indent="0">
              <a:buNone/>
            </a:pPr>
            <a:r>
              <a:rPr lang="en-US" sz="2400" b="1" dirty="0">
                <a:solidFill>
                  <a:srgbClr val="0050A0"/>
                </a:solidFill>
                <a:latin typeface="Aptos Display" pitchFamily="34" charset="0"/>
                <a:ea typeface="Aptos Display" pitchFamily="34" charset="-122"/>
                <a:cs typeface="Aptos Display" pitchFamily="34" charset="-120"/>
              </a:rPr>
              <a:t>2</a:t>
            </a:r>
            <a:endParaRPr lang="en-US" sz="2400" dirty="0"/>
          </a:p>
        </p:txBody>
      </p:sp>
      <p:sp>
        <p:nvSpPr>
          <p:cNvPr id="10" name="Text 8"/>
          <p:cNvSpPr/>
          <p:nvPr/>
        </p:nvSpPr>
        <p:spPr>
          <a:xfrm>
            <a:off x="482803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Proposal is not execution authority.</a:t>
            </a:r>
            <a:endParaRPr lang="en-US" sz="2100" dirty="0"/>
          </a:p>
        </p:txBody>
      </p:sp>
      <p:sp>
        <p:nvSpPr>
          <p:cNvPr id="11" name="Shape 9"/>
          <p:cNvSpPr/>
          <p:nvPr/>
        </p:nvSpPr>
        <p:spPr>
          <a:xfrm>
            <a:off x="8366760" y="1508760"/>
            <a:ext cx="3246120" cy="3611880"/>
          </a:xfrm>
          <a:prstGeom prst="roundRect">
            <a:avLst>
              <a:gd name="adj" fmla="val 2254"/>
            </a:avLst>
          </a:prstGeom>
          <a:solidFill>
            <a:srgbClr val="FFFFFF"/>
          </a:solidFill>
          <a:ln w="15240">
            <a:solidFill>
              <a:srgbClr val="D8DDE5"/>
            </a:solidFill>
            <a:prstDash val="solid"/>
          </a:ln>
        </p:spPr>
      </p:sp>
      <p:sp>
        <p:nvSpPr>
          <p:cNvPr id="12" name="Text 10"/>
          <p:cNvSpPr/>
          <p:nvPr/>
        </p:nvSpPr>
        <p:spPr>
          <a:xfrm>
            <a:off x="8595360" y="1828800"/>
            <a:ext cx="384048" cy="384048"/>
          </a:xfrm>
          <a:prstGeom prst="rect">
            <a:avLst/>
          </a:prstGeom>
          <a:noFill/>
          <a:ln/>
        </p:spPr>
        <p:txBody>
          <a:bodyPr wrap="square" lIns="0" tIns="0" rIns="0" bIns="0" rtlCol="0" anchor="ctr"/>
          <a:lstStyle/>
          <a:p>
            <a:pPr marL="0" indent="0">
              <a:buNone/>
            </a:pPr>
            <a:r>
              <a:rPr lang="en-US" sz="2400" b="1" dirty="0">
                <a:solidFill>
                  <a:srgbClr val="0050A0"/>
                </a:solidFill>
                <a:latin typeface="Aptos Display" pitchFamily="34" charset="0"/>
                <a:ea typeface="Aptos Display" pitchFamily="34" charset="-122"/>
                <a:cs typeface="Aptos Display" pitchFamily="34" charset="-120"/>
              </a:rPr>
              <a:t>3</a:t>
            </a:r>
            <a:endParaRPr lang="en-US" sz="2400" dirty="0"/>
          </a:p>
        </p:txBody>
      </p:sp>
      <p:sp>
        <p:nvSpPr>
          <p:cNvPr id="13" name="Text 11"/>
          <p:cNvSpPr/>
          <p:nvPr/>
        </p:nvSpPr>
        <p:spPr>
          <a:xfrm>
            <a:off x="8622792" y="2542032"/>
            <a:ext cx="2743200" cy="1371600"/>
          </a:xfrm>
          <a:prstGeom prst="rect">
            <a:avLst/>
          </a:prstGeom>
          <a:noFill/>
          <a:ln/>
        </p:spPr>
        <p:txBody>
          <a:bodyPr wrap="square" lIns="254" tIns="254" rIns="254" bIns="254" rtlCol="0" anchor="ctr">
            <a:normAutofit/>
          </a:bodyPr>
          <a:lstStyle/>
          <a:p>
            <a:pPr marL="0" indent="0">
              <a:buNone/>
            </a:pPr>
            <a:r>
              <a:rPr lang="en-US" sz="2100" b="1" dirty="0">
                <a:solidFill>
                  <a:srgbClr val="111111"/>
                </a:solidFill>
                <a:latin typeface="Aptos" pitchFamily="34" charset="0"/>
                <a:ea typeface="Aptos" pitchFamily="34" charset="-122"/>
                <a:cs typeface="Aptos" pitchFamily="34" charset="-120"/>
              </a:rPr>
              <a:t>Commit-bound control is the core practical idea.</a:t>
            </a:r>
            <a:endParaRPr lang="en-US" sz="2100" dirty="0"/>
          </a:p>
        </p:txBody>
      </p:sp>
      <p:sp>
        <p:nvSpPr>
          <p:cNvPr id="14" name="Text 12"/>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5" name="Text 13"/>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16" name="Text 14"/>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10</a:t>
            </a:r>
            <a:endParaRPr lang="en-US" sz="850" dirty="0"/>
          </a:p>
        </p:txBody>
      </p:sp>
      <p:pic>
        <p:nvPicPr>
          <p:cNvPr id="17" name="VO_011">
            <a:hlinkClick r:id="" action="ppaction://media"/>
            <a:extLst>
              <a:ext uri="{FF2B5EF4-FFF2-40B4-BE49-F238E27FC236}">
                <a16:creationId xmlns:a16="http://schemas.microsoft.com/office/drawing/2014/main" id="{E81587C3-340A-D940-B595-FCBECCE0F062}"/>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4720"/>
    </mc:Choice>
    <mc:Fallback>
      <p:transition spd="slow" advClick="0" advTm="3472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3720" fill="hold"/>
                                        <p:tgtEl>
                                          <p:spTgt spid="17"/>
                                        </p:tgtEl>
                                      </p:cBhvr>
                                    </p:cmd>
                                  </p:childTnLst>
                                </p:cTn>
                              </p:par>
                              <p:par>
                                <p:cTn id="7" presetID="1" presetClass="mediacall" presetSubtype="0" fill="hold" nodeType="withEffect">
                                  <p:stCondLst>
                                    <p:cond delay="0"/>
                                  </p:stCondLst>
                                  <p:childTnLst>
                                    <p:cmd type="call" cmd="playFrom(0.0)">
                                      <p:cBhvr>
                                        <p:cTn id="8" dur="33720"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7"/>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18872"/>
          </a:xfrm>
          <a:prstGeom prst="rect">
            <a:avLst/>
          </a:prstGeom>
          <a:solidFill>
            <a:srgbClr val="0050A0"/>
          </a:solidFill>
          <a:ln w="12700">
            <a:solidFill>
              <a:srgbClr val="0050A0"/>
            </a:solidFill>
            <a:prstDash val="solid"/>
          </a:ln>
        </p:spPr>
      </p:sp>
      <p:sp>
        <p:nvSpPr>
          <p:cNvPr id="3" name="Text 1"/>
          <p:cNvSpPr/>
          <p:nvPr/>
        </p:nvSpPr>
        <p:spPr>
          <a:xfrm>
            <a:off x="502920" y="310896"/>
            <a:ext cx="9326880" cy="384048"/>
          </a:xfrm>
          <a:prstGeom prst="rect">
            <a:avLst/>
          </a:prstGeom>
          <a:noFill/>
          <a:ln/>
        </p:spPr>
        <p:txBody>
          <a:bodyPr wrap="square" lIns="0" tIns="0" rIns="0" bIns="0" rtlCol="0" anchor="ctr"/>
          <a:lstStyle/>
          <a:p>
            <a:pPr marL="0" indent="0">
              <a:buNone/>
            </a:pPr>
            <a:r>
              <a:rPr lang="en-US" sz="2700" b="1" dirty="0">
                <a:solidFill>
                  <a:srgbClr val="002050"/>
                </a:solidFill>
                <a:latin typeface="Aptos Display" pitchFamily="34" charset="0"/>
                <a:ea typeface="Aptos Display" pitchFamily="34" charset="-122"/>
                <a:cs typeface="Aptos Display" pitchFamily="34" charset="-120"/>
              </a:rPr>
              <a:t>Paper URL + quiz</a:t>
            </a:r>
            <a:endParaRPr lang="en-US" sz="2700" dirty="0"/>
          </a:p>
        </p:txBody>
      </p:sp>
      <p:sp>
        <p:nvSpPr>
          <p:cNvPr id="4" name="Text 2"/>
          <p:cNvSpPr/>
          <p:nvPr/>
        </p:nvSpPr>
        <p:spPr>
          <a:xfrm>
            <a:off x="9875520" y="356616"/>
            <a:ext cx="1783080" cy="201168"/>
          </a:xfrm>
          <a:prstGeom prst="rect">
            <a:avLst/>
          </a:prstGeom>
          <a:noFill/>
          <a:ln/>
        </p:spPr>
        <p:txBody>
          <a:bodyPr wrap="square" lIns="0" tIns="0" rIns="0" bIns="0" rtlCol="0" anchor="ctr"/>
          <a:lstStyle/>
          <a:p>
            <a:pPr marL="0" indent="0" algn="r">
              <a:buNone/>
            </a:pPr>
            <a:r>
              <a:rPr lang="en-US" sz="800" dirty="0">
                <a:solidFill>
                  <a:srgbClr val="334155"/>
                </a:solidFill>
                <a:latin typeface="Aptos" pitchFamily="34" charset="0"/>
                <a:ea typeface="Aptos" pitchFamily="34" charset="-122"/>
                <a:cs typeface="Aptos" pitchFamily="34" charset="-120"/>
              </a:rPr>
              <a:t>AGCP Control Plane</a:t>
            </a:r>
            <a:endParaRPr lang="en-US" sz="800" dirty="0"/>
          </a:p>
        </p:txBody>
      </p:sp>
      <p:sp>
        <p:nvSpPr>
          <p:cNvPr id="5" name="Text 3"/>
          <p:cNvSpPr/>
          <p:nvPr/>
        </p:nvSpPr>
        <p:spPr>
          <a:xfrm>
            <a:off x="749808" y="1417320"/>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Read the paper</a:t>
            </a:r>
            <a:endParaRPr lang="en-US" sz="2200" dirty="0"/>
          </a:p>
        </p:txBody>
      </p:sp>
      <p:sp>
        <p:nvSpPr>
          <p:cNvPr id="6" name="Shape 4"/>
          <p:cNvSpPr/>
          <p:nvPr/>
        </p:nvSpPr>
        <p:spPr>
          <a:xfrm>
            <a:off x="749808" y="1865376"/>
            <a:ext cx="10698480" cy="960120"/>
          </a:xfrm>
          <a:prstGeom prst="roundRect">
            <a:avLst>
              <a:gd name="adj" fmla="val 7619"/>
            </a:avLst>
          </a:prstGeom>
          <a:solidFill>
            <a:srgbClr val="FFFFFF"/>
          </a:solidFill>
          <a:ln w="12700">
            <a:solidFill>
              <a:srgbClr val="D8DDE5"/>
            </a:solidFill>
            <a:prstDash val="solid"/>
          </a:ln>
        </p:spPr>
      </p:sp>
      <p:sp>
        <p:nvSpPr>
          <p:cNvPr id="7" name="Text 5">
            <a:hlinkClick r:id="rId5"/>
          </p:cNvPr>
          <p:cNvSpPr/>
          <p:nvPr/>
        </p:nvSpPr>
        <p:spPr>
          <a:xfrm>
            <a:off x="1005840" y="2176272"/>
            <a:ext cx="9966960" cy="256032"/>
          </a:xfrm>
          <a:prstGeom prst="rect">
            <a:avLst/>
          </a:prstGeom>
          <a:noFill/>
          <a:ln/>
        </p:spPr>
        <p:txBody>
          <a:bodyPr wrap="square" lIns="0" tIns="0" rIns="0" bIns="0" rtlCol="0" anchor="ctr">
            <a:normAutofit/>
          </a:bodyPr>
          <a:lstStyle/>
          <a:p>
            <a:pPr marL="0" indent="0">
              <a:buNone/>
            </a:pPr>
            <a:r>
              <a:rPr lang="en-US" sz="2100" b="1" u="sng" dirty="0">
                <a:solidFill>
                  <a:srgbClr val="0050A0"/>
                </a:solidFill>
                <a:latin typeface="Aptos" pitchFamily="34" charset="0"/>
                <a:ea typeface="Aptos" pitchFamily="34" charset="-122"/>
                <a:cs typeface="Aptos" pitchFamily="34" charset="-120"/>
                <a:hlinkClick r:id="rId5">
                  <a:extLst>
                    <a:ext uri="{A12FA001-AC4F-418D-AE19-62706E023703}">
                      <ahyp:hlinkClr xmlns:ahyp="http://schemas.microsoft.com/office/drawing/2018/hyperlinkcolor" val="tx"/>
                    </a:ext>
                  </a:extLst>
                </a:hlinkClick>
              </a:rPr>
              <a:t>https://doi.org/10.5281/zenodo.19323672</a:t>
            </a:r>
            <a:endParaRPr lang="en-US" sz="2100" dirty="0"/>
          </a:p>
        </p:txBody>
      </p:sp>
      <p:sp>
        <p:nvSpPr>
          <p:cNvPr id="8" name="Text 6"/>
          <p:cNvSpPr/>
          <p:nvPr/>
        </p:nvSpPr>
        <p:spPr>
          <a:xfrm>
            <a:off x="749808" y="3218688"/>
            <a:ext cx="4023360" cy="292608"/>
          </a:xfrm>
          <a:prstGeom prst="rect">
            <a:avLst/>
          </a:prstGeom>
          <a:noFill/>
          <a:ln/>
        </p:spPr>
        <p:txBody>
          <a:bodyPr wrap="square" lIns="0" tIns="0" rIns="0" bIns="0" rtlCol="0" anchor="ctr"/>
          <a:lstStyle/>
          <a:p>
            <a:pPr marL="0" indent="0">
              <a:buNone/>
            </a:pPr>
            <a:r>
              <a:rPr lang="en-US" sz="2200" b="1" dirty="0">
                <a:solidFill>
                  <a:srgbClr val="002050"/>
                </a:solidFill>
                <a:latin typeface="Aptos Display" pitchFamily="34" charset="0"/>
                <a:ea typeface="Aptos Display" pitchFamily="34" charset="-122"/>
                <a:cs typeface="Aptos Display" pitchFamily="34" charset="-120"/>
              </a:rPr>
              <a:t>Take the quiz</a:t>
            </a:r>
            <a:endParaRPr lang="en-US" sz="2200" dirty="0"/>
          </a:p>
        </p:txBody>
      </p:sp>
      <p:sp>
        <p:nvSpPr>
          <p:cNvPr id="9" name="Shape 7"/>
          <p:cNvSpPr/>
          <p:nvPr/>
        </p:nvSpPr>
        <p:spPr>
          <a:xfrm>
            <a:off x="749808" y="3657600"/>
            <a:ext cx="10698480" cy="1078992"/>
          </a:xfrm>
          <a:prstGeom prst="roundRect">
            <a:avLst>
              <a:gd name="adj" fmla="val 6780"/>
            </a:avLst>
          </a:prstGeom>
          <a:solidFill>
            <a:srgbClr val="0050A0"/>
          </a:solidFill>
          <a:ln w="12700">
            <a:solidFill>
              <a:srgbClr val="0050A0"/>
            </a:solidFill>
            <a:prstDash val="solid"/>
          </a:ln>
        </p:spPr>
      </p:sp>
      <p:sp>
        <p:nvSpPr>
          <p:cNvPr id="10" name="Text 8">
            <a:hlinkClick r:id="rId6"/>
          </p:cNvPr>
          <p:cNvSpPr/>
          <p:nvPr/>
        </p:nvSpPr>
        <p:spPr>
          <a:xfrm>
            <a:off x="1005840" y="4005072"/>
            <a:ext cx="9966960" cy="320040"/>
          </a:xfrm>
          <a:prstGeom prst="rect">
            <a:avLst/>
          </a:prstGeom>
          <a:noFill/>
          <a:ln/>
        </p:spPr>
        <p:txBody>
          <a:bodyPr wrap="square" lIns="0" tIns="0" rIns="0" bIns="0" rtlCol="0" anchor="ctr">
            <a:normAutofit/>
          </a:bodyPr>
          <a:lstStyle/>
          <a:p>
            <a:pPr marL="0" indent="0">
              <a:buNone/>
            </a:pPr>
            <a:r>
              <a:rPr lang="en-US" sz="2500" b="1" u="sng" dirty="0">
                <a:solidFill>
                  <a:srgbClr val="FFFFFF"/>
                </a:solidFill>
                <a:latin typeface="Aptos" pitchFamily="34" charset="0"/>
                <a:ea typeface="Aptos" pitchFamily="34" charset="-122"/>
                <a:cs typeface="Aptos" pitchFamily="34" charset="-120"/>
                <a:hlinkClick r:id="rId6">
                  <a:extLst>
                    <a:ext uri="{A12FA001-AC4F-418D-AE19-62706E023703}">
                      <ahyp:hlinkClr xmlns:ahyp="http://schemas.microsoft.com/office/drawing/2018/hyperlinkcolor" val="tx"/>
                    </a:ext>
                  </a:extLst>
                </a:hlinkClick>
              </a:rPr>
              <a:t>agcp.ai/quiz-agcp-control-plane</a:t>
            </a:r>
            <a:endParaRPr lang="en-US" sz="2500" dirty="0"/>
          </a:p>
        </p:txBody>
      </p:sp>
      <p:sp>
        <p:nvSpPr>
          <p:cNvPr id="11" name="Text 9">
            <a:hlinkClick r:id="rId7"/>
          </p:cNvPr>
          <p:cNvSpPr/>
          <p:nvPr/>
        </p:nvSpPr>
        <p:spPr>
          <a:xfrm>
            <a:off x="768096" y="5358384"/>
            <a:ext cx="3657600" cy="237744"/>
          </a:xfrm>
          <a:prstGeom prst="rect">
            <a:avLst/>
          </a:prstGeom>
          <a:noFill/>
          <a:ln/>
        </p:spPr>
        <p:txBody>
          <a:bodyPr wrap="square" lIns="0" tIns="0" rIns="0" bIns="0" rtlCol="0" anchor="ctr"/>
          <a:lstStyle/>
          <a:p>
            <a:pPr marL="0" indent="0">
              <a:buNone/>
            </a:pPr>
            <a:r>
              <a:rPr lang="en-US" sz="1500" b="1" u="sng" dirty="0">
                <a:solidFill>
                  <a:srgbClr val="334155"/>
                </a:solidFill>
                <a:latin typeface="Aptos" pitchFamily="34" charset="0"/>
                <a:ea typeface="Aptos" pitchFamily="34" charset="-122"/>
                <a:cs typeface="Aptos" pitchFamily="34" charset="-120"/>
                <a:hlinkClick r:id="rId7">
                  <a:extLst>
                    <a:ext uri="{A12FA001-AC4F-418D-AE19-62706E023703}">
                      <ahyp:hlinkClr xmlns:ahyp="http://schemas.microsoft.com/office/drawing/2018/hyperlinkcolor" val="tx"/>
                    </a:ext>
                  </a:extLst>
                </a:hlinkClick>
              </a:rPr>
              <a:t>Main site: AGCP.ai</a:t>
            </a:r>
            <a:endParaRPr lang="en-US" sz="1500" dirty="0"/>
          </a:p>
        </p:txBody>
      </p:sp>
      <p:sp>
        <p:nvSpPr>
          <p:cNvPr id="12" name="Text 10"/>
          <p:cNvSpPr/>
          <p:nvPr/>
        </p:nvSpPr>
        <p:spPr>
          <a:xfrm>
            <a:off x="411480" y="6510528"/>
            <a:ext cx="1005840" cy="164592"/>
          </a:xfrm>
          <a:prstGeom prst="rect">
            <a:avLst/>
          </a:prstGeom>
          <a:noFill/>
          <a:ln/>
        </p:spPr>
        <p:txBody>
          <a:bodyPr wrap="square" lIns="0" tIns="0" rIns="0" bIns="0" rtlCol="0" anchor="ctr"/>
          <a:lstStyle/>
          <a:p>
            <a:pPr marL="0" indent="0">
              <a:buNone/>
            </a:pPr>
            <a:r>
              <a:rPr lang="en-US" sz="850" b="1" dirty="0">
                <a:solidFill>
                  <a:srgbClr val="334155"/>
                </a:solidFill>
                <a:latin typeface="Aptos" pitchFamily="34" charset="0"/>
                <a:ea typeface="Aptos" pitchFamily="34" charset="-122"/>
                <a:cs typeface="Aptos" pitchFamily="34" charset="-120"/>
              </a:rPr>
              <a:t>AGCP.ai</a:t>
            </a:r>
            <a:endParaRPr lang="en-US" sz="850" dirty="0"/>
          </a:p>
        </p:txBody>
      </p:sp>
      <p:sp>
        <p:nvSpPr>
          <p:cNvPr id="13" name="Text 11"/>
          <p:cNvSpPr/>
          <p:nvPr/>
        </p:nvSpPr>
        <p:spPr>
          <a:xfrm>
            <a:off x="1508760" y="6510528"/>
            <a:ext cx="6217920" cy="164592"/>
          </a:xfrm>
          <a:prstGeom prst="rect">
            <a:avLst/>
          </a:prstGeom>
          <a:noFill/>
          <a:ln/>
        </p:spPr>
        <p:txBody>
          <a:bodyPr wrap="square" lIns="0" tIns="0" rIns="0" bIns="0" rtlCol="0" anchor="ctr"/>
          <a:lstStyle/>
          <a:p>
            <a:pPr marL="0" indent="0">
              <a:buNone/>
            </a:pPr>
            <a:r>
              <a:rPr lang="en-US" sz="850" dirty="0">
                <a:solidFill>
                  <a:srgbClr val="334155"/>
                </a:solidFill>
                <a:latin typeface="Aptos" pitchFamily="34" charset="0"/>
                <a:ea typeface="Aptos" pitchFamily="34" charset="-122"/>
                <a:cs typeface="Aptos" pitchFamily="34" charset="-120"/>
              </a:rPr>
              <a:t>AGCP Control Plane</a:t>
            </a:r>
            <a:endParaRPr lang="en-US" sz="850" dirty="0"/>
          </a:p>
        </p:txBody>
      </p:sp>
      <p:sp>
        <p:nvSpPr>
          <p:cNvPr id="14" name="Text 12"/>
          <p:cNvSpPr/>
          <p:nvPr/>
        </p:nvSpPr>
        <p:spPr>
          <a:xfrm>
            <a:off x="11292840" y="6510528"/>
            <a:ext cx="457200" cy="164592"/>
          </a:xfrm>
          <a:prstGeom prst="rect">
            <a:avLst/>
          </a:prstGeom>
          <a:noFill/>
          <a:ln/>
        </p:spPr>
        <p:txBody>
          <a:bodyPr wrap="square" lIns="0" tIns="0" rIns="0" bIns="0" rtlCol="0" anchor="ctr"/>
          <a:lstStyle/>
          <a:p>
            <a:pPr marL="0" indent="0" algn="r">
              <a:buNone/>
            </a:pPr>
            <a:r>
              <a:rPr lang="en-US" sz="850" dirty="0">
                <a:solidFill>
                  <a:srgbClr val="334155"/>
                </a:solidFill>
                <a:latin typeface="Aptos" pitchFamily="34" charset="0"/>
                <a:ea typeface="Aptos" pitchFamily="34" charset="-122"/>
                <a:cs typeface="Aptos" pitchFamily="34" charset="-120"/>
              </a:rPr>
              <a:t>11</a:t>
            </a:r>
            <a:endParaRPr lang="en-US" sz="850" dirty="0"/>
          </a:p>
        </p:txBody>
      </p:sp>
      <p:pic>
        <p:nvPicPr>
          <p:cNvPr id="15" name="VO_012">
            <a:hlinkClick r:id="" action="ppaction://media"/>
            <a:extLst>
              <a:ext uri="{FF2B5EF4-FFF2-40B4-BE49-F238E27FC236}">
                <a16:creationId xmlns:a16="http://schemas.microsoft.com/office/drawing/2014/main" id="{2EEB9636-899F-3F2B-930A-02A5BC722457}"/>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381000" y="381000"/>
            <a:ext cx="381000" cy="381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advClick="0" advTm="36352"/>
    </mc:Choice>
    <mc:Fallback>
      <p:transition spd="slow" advClick="0" advTm="36352"/>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35352" fill="hold"/>
                                        <p:tgtEl>
                                          <p:spTgt spid="15"/>
                                        </p:tgtEl>
                                      </p:cBhvr>
                                    </p:cmd>
                                  </p:childTnLst>
                                </p:cTn>
                              </p:par>
                              <p:par>
                                <p:cTn id="7" presetID="1" presetClass="mediacall" presetSubtype="0" fill="hold" nodeType="withEffect">
                                  <p:stCondLst>
                                    <p:cond delay="0"/>
                                  </p:stCondLst>
                                  <p:childTnLst>
                                    <p:cmd type="call" cmd="playFrom(0.0)">
                                      <p:cBhvr>
                                        <p:cTn id="8" dur="35352" fill="hold"/>
                                        <p:tgtEl>
                                          <p:spTgt spid="1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showWhenStopped="0">
                <p:cTn id="9" fill="remove" display="0">
                  <p:stCondLst>
                    <p:cond delay="indefinite"/>
                  </p:stCondLst>
                  <p:endCondLst>
                    <p:cond evt="onStopAudio" delay="0">
                      <p:tgtEl>
                        <p:sldTgt/>
                      </p:tgtEl>
                    </p:cond>
                  </p:endCondLst>
                </p:cTn>
                <p:tgtEl>
                  <p:spTgt spid="15"/>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1808</Words>
  <Application>Microsoft Office PowerPoint</Application>
  <PresentationFormat>Widescreen</PresentationFormat>
  <Paragraphs>149</Paragraphs>
  <Slides>12</Slides>
  <Notes>12</Notes>
  <HiddenSlides>0</HiddenSlides>
  <MMClips>12</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Aptos</vt:lpstr>
      <vt:lpstr>Aptos Display</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AGCP.ai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AGCP</dc:title>
  <dc:subject>AGCP</dc:subject>
  <dc:creator>AGCP.ai</dc:creator>
  <cp:lastModifiedBy>John Willis</cp:lastModifiedBy>
  <cp:revision>2</cp:revision>
  <dcterms:created xsi:type="dcterms:W3CDTF">2026-09-05T15:02:02Z</dcterms:created>
  <dcterms:modified xsi:type="dcterms:W3CDTF">2026-09-05T19:33:49Z</dcterms:modified>
</cp:coreProperties>
</file>