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7118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module covers Formal Execution Semantics and Safety Invariants for governance control planes. The paper asks what it means for governed actions to move through a valid lifecycle. The goal is to make safety properties inspectable rather than rhetorical. A governance system should be able to show that a proposal was evaluated, authorized or refused, and committed only through permitted transitions. As you read, focus on lifecycle states, ordering, invariants, and replay. Those ideas are what make deterministic runtime governance testable.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problem matters because autonomous systems need more than policy prose. Many governance failures occur not because a policy statement is missing, but because transitions, ordering, authority freshness, or commit behavior are ambiguous. For example, an action might be evaluated using stale state, committed after refusal, or reconstructed differently during audit. Formal semantics make these failure modes visible. They allow us to state what must always be true, what transitions are prohibited, and what evidence is needed to reproduce the governance path.</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addresses how governed actions move through states without unsafe or ambiguous transitions. It clarifies when proposals, evaluations, authorizations, refusals, commits, and evidence records are valid. This is not just a diagram of workflow stages. It is an execution model in which some transitions are permitted, some are blocked, and some require fresh authority or a new proposal. The paper turns safety properties into structured lifecycle logic that can support testing, conformance assessment, and replay.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core concepts are state transition system, lifecycle state, safety invariant, determinism, ordering, and replayability. A state transition system defines possible moves from one lifecycle condition to another. Lifecycle state describes where a governed action currently stands. A safety invariant is a rule that must remain true throughout execution. Determinism means equivalent inputs should produce equivalent governance outcomes. Ordering establishes the authoritative sequence of events. Replayability means the lifecycle can be reconstructed from recorded evidence.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model is an explicit execution semantics for governance control planes. The basic flow is submit, evaluate, authorize or refuse, commit, and replay. The important point is that each step has a formal role. Submission does not imply authorization. Authorization does not necessarily mean commit has occurred. Refusal changes what future transitions are allowed. Replay is not a separate afterthought; it depends on the same ordered evidence that supports lifecycle state. This model makes safety claims testable against actual governance records.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critical distinctions are between labels, transitions, invariants, and replay. A state label names a lifecycle position, but it does not by itself prove how the action arrived there. A transition is the controlled movement from one position to another. An invariant is a condition that must not be violated across those movements. Replay is the reconstruction of lifecycle behavior from ordered evidence. These distinctions matter because a system that only stores labels may not be able to prove that its actions followed safe governance paths.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A simple example is an action that has been submitted but not yet authorized. Under the semantics, it should not jump directly to executed. A refused action should not later commit unless a new valid proposal and decision exist. Replay should reconstruct the same lifecycle from the ordered governance record. If replay produces a different story from the one asserted by the runtime system, then the governance evidence is not strong enough. This is why ordered records and invariant-preserving transitions are central.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contributes a formal lifecycle and invariant view of governance behavior. It gives language for describing what must always hold: for example, that refused actions cannot be committed as though they were authorized, or that lifecycle state should be reconstructed from authoritative records. This supports conformance testing because tests can look for prohibited transitions, missing evidence, or non-deterministic reconstruction. The contribution is not just theoretical; it provides a basis for operational assurance.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Within the broader Runtime Governance corpus, this paper supplies the formal underpinnings for AGCP lifecycle and ledger behavior. It supports distinctions among authorization, admissibility, refusal, and commitment. It also informs the assessment perspective, because assessors need to know whether a system can demonstrate valid transitions and replayable evidence. The architecture explains where governance belongs; the semantics explain what valid governance execution must preserve.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For real AI systems, the implication is that runtime controls should prevent impossible transitions, not merely detect them later. Safety properties should be validated against execution traces and governance records. Auditability depends on ordered evidence and deterministic reconstruction. This matters especially when agents act concurrently or when multiple services participate in one operational outcome. Without explicit semantics, the system may be unable to prove that an action was validly authorized at the time it became real.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takeaways are straightforward. Lifecycle semantics prevent governance ambiguity. Invariants define what must never be violated, regardless of implementation details. Replayability is a governance assurance feature because it lets independent reviewers reconstruct what happened from evidence rather than trust runtime assertions. If a system cannot preserve valid transitions and reconstruct them deterministically, it lacks a major part of execution-layer governance assurance.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Use the DOI shown here as the stable reading link, and use A G C P dot A I for related materials. After reading, take the quiz at A G C P dot A I slash quiz dash formal dash execution dash semantics. The quiz reinforces the central ideas of the paper: lifecycle states, valid transitions, safety invariants, deterministic ordering, and replayable evidence.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s://agcp.ai"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agcp.ai/quiz-formal-execution-semantics" TargetMode="External"/><Relationship Id="rId5" Type="http://schemas.openxmlformats.org/officeDocument/2006/relationships/hyperlink" Target="https://doi.org/10.5281/zenodo.19241732" TargetMode="Externa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2050"/>
          </a:solidFill>
          <a:ln w="12700">
            <a:solidFill>
              <a:srgbClr val="002050"/>
            </a:solidFill>
            <a:prstDash val="solid"/>
          </a:ln>
        </p:spPr>
      </p:sp>
      <p:pic>
        <p:nvPicPr>
          <p:cNvPr id="3" name="Image 0" descr="/mnt/data/AGCP transparent logo with name.png"/>
          <p:cNvPicPr>
            <a:picLocks noChangeAspect="1"/>
          </p:cNvPicPr>
          <p:nvPr/>
        </p:nvPicPr>
        <p:blipFill>
          <a:blip r:embed="rId5"/>
          <a:stretch>
            <a:fillRect/>
          </a:stretch>
        </p:blipFill>
        <p:spPr>
          <a:xfrm>
            <a:off x="7452360" y="530352"/>
            <a:ext cx="4160520" cy="1664208"/>
          </a:xfrm>
          <a:prstGeom prst="rect">
            <a:avLst/>
          </a:prstGeom>
        </p:spPr>
      </p:pic>
      <p:sp>
        <p:nvSpPr>
          <p:cNvPr id="4" name="Text 1"/>
          <p:cNvSpPr/>
          <p:nvPr/>
        </p:nvSpPr>
        <p:spPr>
          <a:xfrm>
            <a:off x="658368" y="621792"/>
            <a:ext cx="5257800" cy="219456"/>
          </a:xfrm>
          <a:prstGeom prst="rect">
            <a:avLst/>
          </a:prstGeom>
          <a:noFill/>
          <a:ln/>
        </p:spPr>
        <p:txBody>
          <a:bodyPr wrap="square" lIns="0" tIns="0" rIns="0" bIns="0" rtlCol="0" anchor="ctr"/>
          <a:lstStyle/>
          <a:p>
            <a:pPr marL="0" indent="0">
              <a:buNone/>
            </a:pPr>
            <a:r>
              <a:rPr lang="en-US" sz="1200" b="1" dirty="0">
                <a:solidFill>
                  <a:srgbClr val="004080"/>
                </a:solidFill>
                <a:latin typeface="Aptos" pitchFamily="34" charset="0"/>
                <a:ea typeface="Aptos" pitchFamily="34" charset="-122"/>
                <a:cs typeface="Aptos" pitchFamily="34" charset="-120"/>
              </a:rPr>
              <a:t>Runtime Governance Reading Series</a:t>
            </a:r>
            <a:endParaRPr lang="en-US" sz="1200" dirty="0"/>
          </a:p>
        </p:txBody>
      </p:sp>
      <p:sp>
        <p:nvSpPr>
          <p:cNvPr id="5" name="Text 2"/>
          <p:cNvSpPr/>
          <p:nvPr/>
        </p:nvSpPr>
        <p:spPr>
          <a:xfrm>
            <a:off x="658368" y="1371600"/>
            <a:ext cx="6537960" cy="1143000"/>
          </a:xfrm>
          <a:prstGeom prst="rect">
            <a:avLst/>
          </a:prstGeom>
          <a:noFill/>
          <a:ln/>
        </p:spPr>
        <p:txBody>
          <a:bodyPr wrap="square" lIns="0" tIns="0" rIns="0" bIns="0" rtlCol="0" anchor="ctr">
            <a:normAutofit/>
          </a:bodyPr>
          <a:lstStyle/>
          <a:p>
            <a:pPr marL="0" indent="0">
              <a:buNone/>
            </a:pPr>
            <a:r>
              <a:rPr lang="en-US" sz="3600" b="1" dirty="0">
                <a:solidFill>
                  <a:srgbClr val="002050"/>
                </a:solidFill>
                <a:latin typeface="Aptos Display" pitchFamily="34" charset="0"/>
                <a:ea typeface="Aptos Display" pitchFamily="34" charset="-122"/>
                <a:cs typeface="Aptos Display" pitchFamily="34" charset="-120"/>
              </a:rPr>
              <a:t>Formal Execution Semantics and Safety Invariants</a:t>
            </a:r>
            <a:endParaRPr lang="en-US" sz="3600" dirty="0"/>
          </a:p>
        </p:txBody>
      </p:sp>
      <p:sp>
        <p:nvSpPr>
          <p:cNvPr id="6" name="Text 3"/>
          <p:cNvSpPr/>
          <p:nvPr/>
        </p:nvSpPr>
        <p:spPr>
          <a:xfrm>
            <a:off x="694944" y="2633472"/>
            <a:ext cx="7178040" cy="713232"/>
          </a:xfrm>
          <a:prstGeom prst="rect">
            <a:avLst/>
          </a:prstGeom>
          <a:noFill/>
          <a:ln/>
        </p:spPr>
        <p:txBody>
          <a:bodyPr wrap="square" lIns="0" tIns="0" rIns="0" bIns="0" rtlCol="0" anchor="ctr">
            <a:normAutofit/>
          </a:bodyPr>
          <a:lstStyle/>
          <a:p>
            <a:pPr marL="0" indent="0">
              <a:buNone/>
            </a:pPr>
            <a:r>
              <a:rPr lang="en-US" sz="1900" dirty="0">
                <a:solidFill>
                  <a:srgbClr val="334155"/>
                </a:solidFill>
                <a:latin typeface="Aptos" pitchFamily="34" charset="0"/>
                <a:ea typeface="Aptos" pitchFamily="34" charset="-122"/>
                <a:cs typeface="Aptos" pitchFamily="34" charset="-120"/>
              </a:rPr>
              <a:t>For Governance Control Planes in Autonomous Systems</a:t>
            </a:r>
            <a:endParaRPr lang="en-US" sz="1900" dirty="0"/>
          </a:p>
        </p:txBody>
      </p:sp>
      <p:sp>
        <p:nvSpPr>
          <p:cNvPr id="7" name="Shape 4"/>
          <p:cNvSpPr/>
          <p:nvPr/>
        </p:nvSpPr>
        <p:spPr>
          <a:xfrm>
            <a:off x="694944" y="3639312"/>
            <a:ext cx="3977640" cy="0"/>
          </a:xfrm>
          <a:prstGeom prst="line">
            <a:avLst/>
          </a:prstGeom>
          <a:noFill/>
          <a:ln w="38100">
            <a:solidFill>
              <a:srgbClr val="001040"/>
            </a:solidFill>
            <a:prstDash val="solid"/>
          </a:ln>
        </p:spPr>
      </p:sp>
      <p:sp>
        <p:nvSpPr>
          <p:cNvPr id="8" name="Text 5"/>
          <p:cNvSpPr/>
          <p:nvPr/>
        </p:nvSpPr>
        <p:spPr>
          <a:xfrm>
            <a:off x="694944" y="4005072"/>
            <a:ext cx="9966960" cy="987552"/>
          </a:xfrm>
          <a:prstGeom prst="rect">
            <a:avLst/>
          </a:prstGeom>
          <a:noFill/>
          <a:ln/>
        </p:spPr>
        <p:txBody>
          <a:bodyPr wrap="square" lIns="254" tIns="254" rIns="254" bIns="254" rtlCol="0" anchor="ctr">
            <a:normAutofit/>
          </a:bodyPr>
          <a:lstStyle/>
          <a:p>
            <a:pPr marL="0" indent="0">
              <a:buNone/>
            </a:pPr>
            <a:r>
              <a:rPr lang="en-US" sz="1230" dirty="0">
                <a:solidFill>
                  <a:srgbClr val="111111"/>
                </a:solidFill>
                <a:latin typeface="Aptos" pitchFamily="34" charset="0"/>
                <a:ea typeface="Aptos" pitchFamily="34" charset="-122"/>
                <a:cs typeface="Aptos" pitchFamily="34" charset="-120"/>
              </a:rPr>
              <a:t>Willis, J. M. (2026). Formal Execution Semantics and Safety Invariants for Governance Control Planes in Autonomous Systems. Sustainable Future Tech, Inc. https://doi.org/10.5281/zenodo.19241732</a:t>
            </a:r>
            <a:endParaRPr lang="en-US" sz="1230" dirty="0"/>
          </a:p>
        </p:txBody>
      </p:sp>
      <p:sp>
        <p:nvSpPr>
          <p:cNvPr id="9" name="Shape 6"/>
          <p:cNvSpPr/>
          <p:nvPr/>
        </p:nvSpPr>
        <p:spPr>
          <a:xfrm>
            <a:off x="694944" y="5879592"/>
            <a:ext cx="1828800" cy="384048"/>
          </a:xfrm>
          <a:prstGeom prst="roundRect">
            <a:avLst>
              <a:gd name="adj" fmla="val 14286"/>
            </a:avLst>
          </a:prstGeom>
          <a:solidFill>
            <a:srgbClr val="FFFFFF"/>
          </a:solidFill>
          <a:ln w="15240">
            <a:solidFill>
              <a:srgbClr val="002050"/>
            </a:solidFill>
            <a:prstDash val="solid"/>
          </a:ln>
        </p:spPr>
      </p:sp>
      <p:sp>
        <p:nvSpPr>
          <p:cNvPr id="10" name="Text 7"/>
          <p:cNvSpPr/>
          <p:nvPr/>
        </p:nvSpPr>
        <p:spPr>
          <a:xfrm>
            <a:off x="914400" y="5998464"/>
            <a:ext cx="1371600" cy="146304"/>
          </a:xfrm>
          <a:prstGeom prst="rect">
            <a:avLst/>
          </a:prstGeom>
          <a:noFill/>
          <a:ln/>
        </p:spPr>
        <p:txBody>
          <a:bodyPr wrap="square" lIns="0" tIns="0" rIns="0" bIns="0" rtlCol="0" anchor="ctr"/>
          <a:lstStyle/>
          <a:p>
            <a:pPr marL="0" indent="0" algn="ctr">
              <a:buNone/>
            </a:pPr>
            <a:r>
              <a:rPr lang="en-US" sz="1200" b="1" dirty="0">
                <a:solidFill>
                  <a:srgbClr val="002050"/>
                </a:solidFill>
                <a:latin typeface="Aptos" pitchFamily="34" charset="0"/>
                <a:ea typeface="Aptos" pitchFamily="34" charset="-122"/>
                <a:cs typeface="Aptos" pitchFamily="34" charset="-120"/>
              </a:rPr>
              <a:t>AGCP.ai</a:t>
            </a:r>
            <a:endParaRPr lang="en-US" sz="1200" dirty="0"/>
          </a:p>
        </p:txBody>
      </p:sp>
      <p:pic>
        <p:nvPicPr>
          <p:cNvPr id="11" name="VO_001">
            <a:hlinkClick r:id="" action="ppaction://media"/>
            <a:extLst>
              <a:ext uri="{FF2B5EF4-FFF2-40B4-BE49-F238E27FC236}">
                <a16:creationId xmlns:a16="http://schemas.microsoft.com/office/drawing/2014/main" id="{1CEFA3D5-D359-F7F2-5AEA-4354809ACB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344"/>
    </mc:Choice>
    <mc:Fallback>
      <p:transition spd="slow" advClick="0" advTm="353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44" fill="hold"/>
                                        <p:tgtEl>
                                          <p:spTgt spid="11"/>
                                        </p:tgtEl>
                                      </p:cBhvr>
                                    </p:cmd>
                                  </p:childTnLst>
                                </p:cTn>
                              </p:par>
                              <p:par>
                                <p:cTn id="7" presetID="1" presetClass="mediacall" presetSubtype="0" fill="hold" nodeType="withEffect">
                                  <p:stCondLst>
                                    <p:cond delay="0"/>
                                  </p:stCondLst>
                                  <p:childTnLst>
                                    <p:cmd type="call" cmd="playFrom(0.0)">
                                      <p:cBhvr>
                                        <p:cTn id="8" dur="3434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Why this problem matters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Autonomous systems need more than policy prose.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Governance failures often occur in transitions, ordering, authority freshness, and commit behavior.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Formal semantics make invariants inspectable and testable.</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01</a:t>
            </a:r>
            <a:endParaRPr lang="en-US" sz="850" dirty="0"/>
          </a:p>
        </p:txBody>
      </p:sp>
      <p:pic>
        <p:nvPicPr>
          <p:cNvPr id="9" name="VO_002">
            <a:hlinkClick r:id="" action="ppaction://media"/>
            <a:extLst>
              <a:ext uri="{FF2B5EF4-FFF2-40B4-BE49-F238E27FC236}">
                <a16:creationId xmlns:a16="http://schemas.microsoft.com/office/drawing/2014/main" id="{7D853B52-83D4-F86C-BF2B-DD30CFF0D5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7216"/>
    </mc:Choice>
    <mc:Fallback>
      <p:transition spd="slow" advClick="0" advTm="372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16" fill="hold"/>
                                        <p:tgtEl>
                                          <p:spTgt spid="9"/>
                                        </p:tgtEl>
                                      </p:cBhvr>
                                    </p:cmd>
                                  </p:childTnLst>
                                </p:cTn>
                              </p:par>
                              <p:par>
                                <p:cTn id="7" presetID="1" presetClass="mediacall" presetSubtype="0" fill="hold" nodeType="withEffect">
                                  <p:stCondLst>
                                    <p:cond delay="0"/>
                                  </p:stCondLst>
                                  <p:childTnLst>
                                    <p:cmd type="call" cmd="playFrom(0.0)">
                                      <p:cBhvr>
                                        <p:cTn id="8" dur="362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The problem the paper addresses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paper addresses how governed actions move through states without ambiguous or unsafe transitions.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clarifies when proposals, evaluations, authorizations, refusals, commits, and evidence records are valid.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gives safety properties a structured execution model.</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02</a:t>
            </a:r>
            <a:endParaRPr lang="en-US" sz="850" dirty="0"/>
          </a:p>
        </p:txBody>
      </p:sp>
      <p:pic>
        <p:nvPicPr>
          <p:cNvPr id="9" name="VO_003">
            <a:hlinkClick r:id="" action="ppaction://media"/>
            <a:extLst>
              <a:ext uri="{FF2B5EF4-FFF2-40B4-BE49-F238E27FC236}">
                <a16:creationId xmlns:a16="http://schemas.microsoft.com/office/drawing/2014/main" id="{8CD1C483-9C79-22EA-44EF-593AA75AA9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816"/>
    </mc:Choice>
    <mc:Fallback>
      <p:transition spd="slow" advClick="0" advTm="348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16" fill="hold"/>
                                        <p:tgtEl>
                                          <p:spTgt spid="9"/>
                                        </p:tgtEl>
                                      </p:cBhvr>
                                    </p:cmd>
                                  </p:childTnLst>
                                </p:cTn>
                              </p:par>
                              <p:par>
                                <p:cTn id="7" presetID="1" presetClass="mediacall" presetSubtype="0" fill="hold" nodeType="withEffect">
                                  <p:stCondLst>
                                    <p:cond delay="0"/>
                                  </p:stCondLst>
                                  <p:childTnLst>
                                    <p:cmd type="call" cmd="playFrom(0.0)">
                                      <p:cBhvr>
                                        <p:cTn id="8" dur="338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Core concepts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Shape 3"/>
          <p:cNvSpPr/>
          <p:nvPr/>
        </p:nvSpPr>
        <p:spPr>
          <a:xfrm>
            <a:off x="685800" y="1508760"/>
            <a:ext cx="3505200" cy="566928"/>
          </a:xfrm>
          <a:prstGeom prst="roundRect">
            <a:avLst>
              <a:gd name="adj" fmla="val 12903"/>
            </a:avLst>
          </a:prstGeom>
          <a:solidFill>
            <a:srgbClr val="FFFFFF"/>
          </a:solidFill>
          <a:ln w="15240">
            <a:solidFill>
              <a:srgbClr val="001040">
                <a:alpha val="85000"/>
              </a:srgbClr>
            </a:solidFill>
            <a:prstDash val="solid"/>
          </a:ln>
        </p:spPr>
      </p:sp>
      <p:sp>
        <p:nvSpPr>
          <p:cNvPr id="6" name="Text 4"/>
          <p:cNvSpPr/>
          <p:nvPr/>
        </p:nvSpPr>
        <p:spPr>
          <a:xfrm>
            <a:off x="8412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State transition system</a:t>
            </a:r>
            <a:endParaRPr lang="en-US" sz="1700" dirty="0"/>
          </a:p>
        </p:txBody>
      </p:sp>
      <p:sp>
        <p:nvSpPr>
          <p:cNvPr id="7" name="Shape 5"/>
          <p:cNvSpPr/>
          <p:nvPr/>
        </p:nvSpPr>
        <p:spPr>
          <a:xfrm>
            <a:off x="4419600" y="1508760"/>
            <a:ext cx="3505200" cy="566928"/>
          </a:xfrm>
          <a:prstGeom prst="roundRect">
            <a:avLst>
              <a:gd name="adj" fmla="val 12903"/>
            </a:avLst>
          </a:prstGeom>
          <a:solidFill>
            <a:srgbClr val="FFFFFF"/>
          </a:solidFill>
          <a:ln w="15240">
            <a:solidFill>
              <a:srgbClr val="001040">
                <a:alpha val="85000"/>
              </a:srgbClr>
            </a:solidFill>
            <a:prstDash val="solid"/>
          </a:ln>
        </p:spPr>
      </p:sp>
      <p:sp>
        <p:nvSpPr>
          <p:cNvPr id="8" name="Text 6"/>
          <p:cNvSpPr/>
          <p:nvPr/>
        </p:nvSpPr>
        <p:spPr>
          <a:xfrm>
            <a:off x="45750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Lifecycle state</a:t>
            </a:r>
            <a:endParaRPr lang="en-US" sz="1700" dirty="0"/>
          </a:p>
        </p:txBody>
      </p:sp>
      <p:sp>
        <p:nvSpPr>
          <p:cNvPr id="9" name="Shape 7"/>
          <p:cNvSpPr/>
          <p:nvPr/>
        </p:nvSpPr>
        <p:spPr>
          <a:xfrm>
            <a:off x="8153400" y="1508760"/>
            <a:ext cx="3505200" cy="566928"/>
          </a:xfrm>
          <a:prstGeom prst="roundRect">
            <a:avLst>
              <a:gd name="adj" fmla="val 12903"/>
            </a:avLst>
          </a:prstGeom>
          <a:solidFill>
            <a:srgbClr val="FFFFFF"/>
          </a:solidFill>
          <a:ln w="15240">
            <a:solidFill>
              <a:srgbClr val="001040">
                <a:alpha val="85000"/>
              </a:srgbClr>
            </a:solidFill>
            <a:prstDash val="solid"/>
          </a:ln>
        </p:spPr>
      </p:sp>
      <p:sp>
        <p:nvSpPr>
          <p:cNvPr id="10" name="Text 8"/>
          <p:cNvSpPr/>
          <p:nvPr/>
        </p:nvSpPr>
        <p:spPr>
          <a:xfrm>
            <a:off x="83088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Safety invariant</a:t>
            </a:r>
            <a:endParaRPr lang="en-US" sz="1700" dirty="0"/>
          </a:p>
        </p:txBody>
      </p:sp>
      <p:sp>
        <p:nvSpPr>
          <p:cNvPr id="11" name="Shape 9"/>
          <p:cNvSpPr/>
          <p:nvPr/>
        </p:nvSpPr>
        <p:spPr>
          <a:xfrm>
            <a:off x="685800" y="2322576"/>
            <a:ext cx="3505200" cy="566928"/>
          </a:xfrm>
          <a:prstGeom prst="roundRect">
            <a:avLst>
              <a:gd name="adj" fmla="val 12903"/>
            </a:avLst>
          </a:prstGeom>
          <a:solidFill>
            <a:srgbClr val="FFFFFF"/>
          </a:solidFill>
          <a:ln w="15240">
            <a:solidFill>
              <a:srgbClr val="001040">
                <a:alpha val="85000"/>
              </a:srgbClr>
            </a:solidFill>
            <a:prstDash val="solid"/>
          </a:ln>
        </p:spPr>
      </p:sp>
      <p:sp>
        <p:nvSpPr>
          <p:cNvPr id="12" name="Text 10"/>
          <p:cNvSpPr/>
          <p:nvPr/>
        </p:nvSpPr>
        <p:spPr>
          <a:xfrm>
            <a:off x="8412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Determinism</a:t>
            </a:r>
            <a:endParaRPr lang="en-US" sz="1700" dirty="0"/>
          </a:p>
        </p:txBody>
      </p:sp>
      <p:sp>
        <p:nvSpPr>
          <p:cNvPr id="13" name="Shape 11"/>
          <p:cNvSpPr/>
          <p:nvPr/>
        </p:nvSpPr>
        <p:spPr>
          <a:xfrm>
            <a:off x="4419600" y="2322576"/>
            <a:ext cx="3505200" cy="566928"/>
          </a:xfrm>
          <a:prstGeom prst="roundRect">
            <a:avLst>
              <a:gd name="adj" fmla="val 12903"/>
            </a:avLst>
          </a:prstGeom>
          <a:solidFill>
            <a:srgbClr val="FFFFFF"/>
          </a:solidFill>
          <a:ln w="15240">
            <a:solidFill>
              <a:srgbClr val="001040">
                <a:alpha val="85000"/>
              </a:srgbClr>
            </a:solidFill>
            <a:prstDash val="solid"/>
          </a:ln>
        </p:spPr>
      </p:sp>
      <p:sp>
        <p:nvSpPr>
          <p:cNvPr id="14" name="Text 12"/>
          <p:cNvSpPr/>
          <p:nvPr/>
        </p:nvSpPr>
        <p:spPr>
          <a:xfrm>
            <a:off x="45750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Ordering</a:t>
            </a:r>
            <a:endParaRPr lang="en-US" sz="1700" dirty="0"/>
          </a:p>
        </p:txBody>
      </p:sp>
      <p:sp>
        <p:nvSpPr>
          <p:cNvPr id="15" name="Shape 13"/>
          <p:cNvSpPr/>
          <p:nvPr/>
        </p:nvSpPr>
        <p:spPr>
          <a:xfrm>
            <a:off x="8153400" y="2322576"/>
            <a:ext cx="3505200" cy="566928"/>
          </a:xfrm>
          <a:prstGeom prst="roundRect">
            <a:avLst>
              <a:gd name="adj" fmla="val 12903"/>
            </a:avLst>
          </a:prstGeom>
          <a:solidFill>
            <a:srgbClr val="FFFFFF"/>
          </a:solidFill>
          <a:ln w="15240">
            <a:solidFill>
              <a:srgbClr val="001040">
                <a:alpha val="85000"/>
              </a:srgbClr>
            </a:solidFill>
            <a:prstDash val="solid"/>
          </a:ln>
        </p:spPr>
      </p:sp>
      <p:sp>
        <p:nvSpPr>
          <p:cNvPr id="16" name="Text 14"/>
          <p:cNvSpPr/>
          <p:nvPr/>
        </p:nvSpPr>
        <p:spPr>
          <a:xfrm>
            <a:off x="83088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Replayability</a:t>
            </a:r>
            <a:endParaRPr lang="en-US" sz="17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03</a:t>
            </a:r>
            <a:endParaRPr lang="en-US" sz="850" dirty="0"/>
          </a:p>
        </p:txBody>
      </p:sp>
      <p:pic>
        <p:nvPicPr>
          <p:cNvPr id="20" name="VO_004">
            <a:hlinkClick r:id="" action="ppaction://media"/>
            <a:extLst>
              <a:ext uri="{FF2B5EF4-FFF2-40B4-BE49-F238E27FC236}">
                <a16:creationId xmlns:a16="http://schemas.microsoft.com/office/drawing/2014/main" id="{9106BC33-CBA5-3FBD-AE99-3C15CEF951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8464"/>
    </mc:Choice>
    <mc:Fallback>
      <p:transition spd="slow" advClick="0" advTm="384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64" fill="hold"/>
                                        <p:tgtEl>
                                          <p:spTgt spid="20"/>
                                        </p:tgtEl>
                                      </p:cBhvr>
                                    </p:cmd>
                                  </p:childTnLst>
                                </p:cTn>
                              </p:par>
                              <p:par>
                                <p:cTn id="7" presetID="1" presetClass="mediacall" presetSubtype="0" fill="hold" nodeType="withEffect">
                                  <p:stCondLst>
                                    <p:cond delay="0"/>
                                  </p:stCondLst>
                                  <p:childTnLst>
                                    <p:cmd type="call" cmd="playFrom(0.0)">
                                      <p:cBhvr>
                                        <p:cTn id="8" dur="3746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architecture / model</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298448"/>
            <a:ext cx="10789920" cy="566928"/>
          </a:xfrm>
          <a:prstGeom prst="rect">
            <a:avLst/>
          </a:prstGeom>
          <a:noFill/>
          <a:ln/>
        </p:spPr>
        <p:txBody>
          <a:bodyPr wrap="square" lIns="0" tIns="0" rIns="0" bIns="0" rtlCol="0" anchor="ctr">
            <a:normAutofit/>
          </a:bodyPr>
          <a:lstStyle/>
          <a:p>
            <a:pPr marL="0" indent="0">
              <a:buNone/>
            </a:pPr>
            <a:r>
              <a:rPr lang="en-US" sz="1900" b="1" dirty="0">
                <a:solidFill>
                  <a:srgbClr val="111111"/>
                </a:solidFill>
                <a:latin typeface="Aptos" pitchFamily="34" charset="0"/>
                <a:ea typeface="Aptos" pitchFamily="34" charset="-122"/>
                <a:cs typeface="Aptos" pitchFamily="34" charset="-120"/>
              </a:rPr>
              <a:t>A governance control plane needs explicit execution semantics so safety claims can be stated, tested, and replayed.</a:t>
            </a:r>
            <a:endParaRPr lang="en-US" sz="1900" dirty="0"/>
          </a:p>
        </p:txBody>
      </p:sp>
      <p:sp>
        <p:nvSpPr>
          <p:cNvPr id="6" name="Shape 4"/>
          <p:cNvSpPr/>
          <p:nvPr/>
        </p:nvSpPr>
        <p:spPr>
          <a:xfrm>
            <a:off x="2295144" y="2194560"/>
            <a:ext cx="667512" cy="237744"/>
          </a:xfrm>
          <a:prstGeom prst="chevron">
            <a:avLst/>
          </a:prstGeom>
          <a:solidFill>
            <a:srgbClr val="001040">
              <a:alpha val="72000"/>
            </a:srgbClr>
          </a:solidFill>
          <a:ln w="12700">
            <a:solidFill>
              <a:srgbClr val="001040">
                <a:alpha val="0"/>
              </a:srgbClr>
            </a:solidFill>
            <a:prstDash val="solid"/>
          </a:ln>
        </p:spPr>
      </p:sp>
      <p:sp>
        <p:nvSpPr>
          <p:cNvPr id="7" name="Shape 5"/>
          <p:cNvSpPr/>
          <p:nvPr/>
        </p:nvSpPr>
        <p:spPr>
          <a:xfrm>
            <a:off x="4626864" y="2194560"/>
            <a:ext cx="667512" cy="237744"/>
          </a:xfrm>
          <a:prstGeom prst="chevron">
            <a:avLst/>
          </a:prstGeom>
          <a:solidFill>
            <a:srgbClr val="001040">
              <a:alpha val="72000"/>
            </a:srgbClr>
          </a:solidFill>
          <a:ln w="12700">
            <a:solidFill>
              <a:srgbClr val="001040">
                <a:alpha val="0"/>
              </a:srgbClr>
            </a:solidFill>
            <a:prstDash val="solid"/>
          </a:ln>
        </p:spPr>
      </p:sp>
      <p:sp>
        <p:nvSpPr>
          <p:cNvPr id="8" name="Shape 6"/>
          <p:cNvSpPr/>
          <p:nvPr/>
        </p:nvSpPr>
        <p:spPr>
          <a:xfrm>
            <a:off x="6958584" y="2194560"/>
            <a:ext cx="667512" cy="237744"/>
          </a:xfrm>
          <a:prstGeom prst="chevron">
            <a:avLst/>
          </a:prstGeom>
          <a:solidFill>
            <a:srgbClr val="001040">
              <a:alpha val="72000"/>
            </a:srgbClr>
          </a:solidFill>
          <a:ln w="12700">
            <a:solidFill>
              <a:srgbClr val="001040">
                <a:alpha val="0"/>
              </a:srgbClr>
            </a:solidFill>
            <a:prstDash val="solid"/>
          </a:ln>
        </p:spPr>
      </p:sp>
      <p:sp>
        <p:nvSpPr>
          <p:cNvPr id="9" name="Shape 7"/>
          <p:cNvSpPr/>
          <p:nvPr/>
        </p:nvSpPr>
        <p:spPr>
          <a:xfrm>
            <a:off x="9290304" y="2194560"/>
            <a:ext cx="667512" cy="237744"/>
          </a:xfrm>
          <a:prstGeom prst="chevron">
            <a:avLst/>
          </a:prstGeom>
          <a:solidFill>
            <a:srgbClr val="001040">
              <a:alpha val="72000"/>
            </a:srgbClr>
          </a:solidFill>
          <a:ln w="12700">
            <a:solidFill>
              <a:srgbClr val="001040">
                <a:alpha val="0"/>
              </a:srgbClr>
            </a:solidFill>
            <a:prstDash val="solid"/>
          </a:ln>
        </p:spPr>
      </p:sp>
      <p:sp>
        <p:nvSpPr>
          <p:cNvPr id="10" name="Shape 8"/>
          <p:cNvSpPr/>
          <p:nvPr/>
        </p:nvSpPr>
        <p:spPr>
          <a:xfrm>
            <a:off x="685800" y="1874520"/>
            <a:ext cx="1554480" cy="877824"/>
          </a:xfrm>
          <a:prstGeom prst="roundRect">
            <a:avLst>
              <a:gd name="adj" fmla="val 8333"/>
            </a:avLst>
          </a:prstGeom>
          <a:solidFill>
            <a:srgbClr val="001040"/>
          </a:solidFill>
          <a:ln w="12700">
            <a:solidFill>
              <a:srgbClr val="001040"/>
            </a:solidFill>
            <a:prstDash val="solid"/>
          </a:ln>
        </p:spPr>
      </p:sp>
      <p:sp>
        <p:nvSpPr>
          <p:cNvPr id="11" name="Text 9"/>
          <p:cNvSpPr/>
          <p:nvPr/>
        </p:nvSpPr>
        <p:spPr>
          <a:xfrm>
            <a:off x="81381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Submit</a:t>
            </a:r>
            <a:endParaRPr lang="en-US" sz="1350" dirty="0"/>
          </a:p>
        </p:txBody>
      </p:sp>
      <p:sp>
        <p:nvSpPr>
          <p:cNvPr id="12" name="Shape 10"/>
          <p:cNvSpPr/>
          <p:nvPr/>
        </p:nvSpPr>
        <p:spPr>
          <a:xfrm>
            <a:off x="3017520" y="1874520"/>
            <a:ext cx="1554480" cy="877824"/>
          </a:xfrm>
          <a:prstGeom prst="roundRect">
            <a:avLst>
              <a:gd name="adj" fmla="val 8333"/>
            </a:avLst>
          </a:prstGeom>
          <a:solidFill>
            <a:srgbClr val="001040"/>
          </a:solidFill>
          <a:ln w="12700">
            <a:solidFill>
              <a:srgbClr val="001040"/>
            </a:solidFill>
            <a:prstDash val="solid"/>
          </a:ln>
        </p:spPr>
      </p:sp>
      <p:sp>
        <p:nvSpPr>
          <p:cNvPr id="13" name="Text 11"/>
          <p:cNvSpPr/>
          <p:nvPr/>
        </p:nvSpPr>
        <p:spPr>
          <a:xfrm>
            <a:off x="314553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Evaluate</a:t>
            </a:r>
            <a:endParaRPr lang="en-US" sz="1350" dirty="0"/>
          </a:p>
        </p:txBody>
      </p:sp>
      <p:sp>
        <p:nvSpPr>
          <p:cNvPr id="14" name="Shape 12"/>
          <p:cNvSpPr/>
          <p:nvPr/>
        </p:nvSpPr>
        <p:spPr>
          <a:xfrm>
            <a:off x="5349240" y="1874520"/>
            <a:ext cx="1554480" cy="877824"/>
          </a:xfrm>
          <a:prstGeom prst="roundRect">
            <a:avLst>
              <a:gd name="adj" fmla="val 8333"/>
            </a:avLst>
          </a:prstGeom>
          <a:solidFill>
            <a:srgbClr val="001040"/>
          </a:solidFill>
          <a:ln w="12700">
            <a:solidFill>
              <a:srgbClr val="001040"/>
            </a:solidFill>
            <a:prstDash val="solid"/>
          </a:ln>
        </p:spPr>
      </p:sp>
      <p:sp>
        <p:nvSpPr>
          <p:cNvPr id="15" name="Text 13"/>
          <p:cNvSpPr/>
          <p:nvPr/>
        </p:nvSpPr>
        <p:spPr>
          <a:xfrm>
            <a:off x="547725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Authorize/refuse</a:t>
            </a:r>
            <a:endParaRPr lang="en-US" sz="1350" dirty="0"/>
          </a:p>
        </p:txBody>
      </p:sp>
      <p:sp>
        <p:nvSpPr>
          <p:cNvPr id="16" name="Shape 14"/>
          <p:cNvSpPr/>
          <p:nvPr/>
        </p:nvSpPr>
        <p:spPr>
          <a:xfrm>
            <a:off x="7680960" y="1874520"/>
            <a:ext cx="1554480" cy="877824"/>
          </a:xfrm>
          <a:prstGeom prst="roundRect">
            <a:avLst>
              <a:gd name="adj" fmla="val 8333"/>
            </a:avLst>
          </a:prstGeom>
          <a:solidFill>
            <a:srgbClr val="001040"/>
          </a:solidFill>
          <a:ln w="12700">
            <a:solidFill>
              <a:srgbClr val="001040"/>
            </a:solidFill>
            <a:prstDash val="solid"/>
          </a:ln>
        </p:spPr>
      </p:sp>
      <p:sp>
        <p:nvSpPr>
          <p:cNvPr id="17" name="Text 15"/>
          <p:cNvSpPr/>
          <p:nvPr/>
        </p:nvSpPr>
        <p:spPr>
          <a:xfrm>
            <a:off x="780897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Commit</a:t>
            </a:r>
            <a:endParaRPr lang="en-US" sz="1350" dirty="0"/>
          </a:p>
        </p:txBody>
      </p:sp>
      <p:sp>
        <p:nvSpPr>
          <p:cNvPr id="18" name="Shape 16"/>
          <p:cNvSpPr/>
          <p:nvPr/>
        </p:nvSpPr>
        <p:spPr>
          <a:xfrm>
            <a:off x="10012680" y="1874520"/>
            <a:ext cx="1554480" cy="877824"/>
          </a:xfrm>
          <a:prstGeom prst="roundRect">
            <a:avLst>
              <a:gd name="adj" fmla="val 8333"/>
            </a:avLst>
          </a:prstGeom>
          <a:solidFill>
            <a:srgbClr val="001040"/>
          </a:solidFill>
          <a:ln w="12700">
            <a:solidFill>
              <a:srgbClr val="001040"/>
            </a:solidFill>
            <a:prstDash val="solid"/>
          </a:ln>
        </p:spPr>
      </p:sp>
      <p:sp>
        <p:nvSpPr>
          <p:cNvPr id="19" name="Text 17"/>
          <p:cNvSpPr/>
          <p:nvPr/>
        </p:nvSpPr>
        <p:spPr>
          <a:xfrm>
            <a:off x="1014069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Replay</a:t>
            </a:r>
            <a:endParaRPr lang="en-US" sz="1350" dirty="0"/>
          </a:p>
        </p:txBody>
      </p:sp>
      <p:sp>
        <p:nvSpPr>
          <p:cNvPr id="20" name="Text 18"/>
          <p:cNvSpPr/>
          <p:nvPr/>
        </p:nvSpPr>
        <p:spPr>
          <a:xfrm>
            <a:off x="713232" y="3273552"/>
            <a:ext cx="10515600" cy="1572768"/>
          </a:xfrm>
          <a:prstGeom prst="rect">
            <a:avLst/>
          </a:prstGeom>
          <a:noFill/>
          <a:ln/>
        </p:spPr>
        <p:txBody>
          <a:bodyPr wrap="square" lIns="508" tIns="508" rIns="508" bIns="508" rtlCol="0" anchor="t">
            <a:normAutofit/>
          </a:bodyPr>
          <a:lstStyle/>
          <a:p>
            <a:pPr marL="0" indent="0">
              <a:buNone/>
            </a:pPr>
            <a:r>
              <a:rPr lang="en-US" sz="1700" b="1" dirty="0">
                <a:solidFill>
                  <a:srgbClr val="00104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paper organizes the problem as a sequence of controlled transformations.
</a:t>
            </a:r>
            <a:r>
              <a:rPr lang="en-US" sz="1700" b="1" dirty="0">
                <a:solidFill>
                  <a:srgbClr val="00104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Each step preserves a different governance property.
</a:t>
            </a:r>
            <a:r>
              <a:rPr lang="en-US" sz="1700" b="1" dirty="0">
                <a:solidFill>
                  <a:srgbClr val="00104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model is useful because it exposes where ordinary workflows collapse governance distinctions.</a:t>
            </a:r>
            <a:endParaRPr lang="en-US" sz="1700" dirty="0"/>
          </a:p>
        </p:txBody>
      </p:sp>
      <p:sp>
        <p:nvSpPr>
          <p:cNvPr id="21" name="Text 19"/>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2" name="Text 20"/>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23" name="Text 21"/>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04</a:t>
            </a:r>
            <a:endParaRPr lang="en-US" sz="850" dirty="0"/>
          </a:p>
        </p:txBody>
      </p:sp>
      <p:pic>
        <p:nvPicPr>
          <p:cNvPr id="24" name="VO_005">
            <a:hlinkClick r:id="" action="ppaction://media"/>
            <a:extLst>
              <a:ext uri="{FF2B5EF4-FFF2-40B4-BE49-F238E27FC236}">
                <a16:creationId xmlns:a16="http://schemas.microsoft.com/office/drawing/2014/main" id="{745715B8-B0CA-6EB4-BC77-5FCBC7A8EF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6568"/>
    </mc:Choice>
    <mc:Fallback>
      <p:transition spd="slow" advClick="0" advTm="365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568" fill="hold"/>
                                        <p:tgtEl>
                                          <p:spTgt spid="24"/>
                                        </p:tgtEl>
                                      </p:cBhvr>
                                    </p:cmd>
                                  </p:childTnLst>
                                </p:cTn>
                              </p:par>
                              <p:par>
                                <p:cTn id="7" presetID="1" presetClass="mediacall" presetSubtype="0" fill="hold" nodeType="withEffect">
                                  <p:stCondLst>
                                    <p:cond delay="0"/>
                                  </p:stCondLst>
                                  <p:childTnLst>
                                    <p:cmd type="call" cmd="playFrom(0.0)">
                                      <p:cBhvr>
                                        <p:cTn id="8" dur="35568"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Critical distinctions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Shape 3"/>
          <p:cNvSpPr/>
          <p:nvPr/>
        </p:nvSpPr>
        <p:spPr>
          <a:xfrm>
            <a:off x="749808" y="1280160"/>
            <a:ext cx="4983480" cy="274320"/>
          </a:xfrm>
          <a:prstGeom prst="rect">
            <a:avLst/>
          </a:prstGeom>
          <a:solidFill>
            <a:srgbClr val="001040"/>
          </a:solidFill>
          <a:ln w="12700">
            <a:solidFill>
              <a:srgbClr val="001040"/>
            </a:solidFill>
            <a:prstDash val="solid"/>
          </a:ln>
        </p:spPr>
      </p:sp>
      <p:sp>
        <p:nvSpPr>
          <p:cNvPr id="6" name="Shape 4"/>
          <p:cNvSpPr/>
          <p:nvPr/>
        </p:nvSpPr>
        <p:spPr>
          <a:xfrm>
            <a:off x="6309360" y="1280160"/>
            <a:ext cx="4983480" cy="274320"/>
          </a:xfrm>
          <a:prstGeom prst="rect">
            <a:avLst/>
          </a:prstGeom>
          <a:solidFill>
            <a:srgbClr val="002050"/>
          </a:solidFill>
          <a:ln w="12700">
            <a:solidFill>
              <a:srgbClr val="002050"/>
            </a:solidFill>
            <a:prstDash val="solid"/>
          </a:ln>
        </p:spPr>
      </p:sp>
      <p:sp>
        <p:nvSpPr>
          <p:cNvPr id="7" name="Text 5"/>
          <p:cNvSpPr/>
          <p:nvPr/>
        </p:nvSpPr>
        <p:spPr>
          <a:xfrm>
            <a:off x="886968"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Term</a:t>
            </a:r>
            <a:endParaRPr lang="en-US" sz="900" dirty="0"/>
          </a:p>
        </p:txBody>
      </p:sp>
      <p:sp>
        <p:nvSpPr>
          <p:cNvPr id="8" name="Text 6"/>
          <p:cNvSpPr/>
          <p:nvPr/>
        </p:nvSpPr>
        <p:spPr>
          <a:xfrm>
            <a:off x="6446520"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Meaning</a:t>
            </a:r>
            <a:endParaRPr lang="en-US" sz="900" dirty="0"/>
          </a:p>
        </p:txBody>
      </p:sp>
      <p:sp>
        <p:nvSpPr>
          <p:cNvPr id="9" name="Shape 7"/>
          <p:cNvSpPr/>
          <p:nvPr/>
        </p:nvSpPr>
        <p:spPr>
          <a:xfrm>
            <a:off x="749808" y="1645920"/>
            <a:ext cx="4983480" cy="658368"/>
          </a:xfrm>
          <a:prstGeom prst="roundRect">
            <a:avLst>
              <a:gd name="adj" fmla="val 8333"/>
            </a:avLst>
          </a:prstGeom>
          <a:solidFill>
            <a:srgbClr val="FFFFFF"/>
          </a:solidFill>
          <a:ln w="12700">
            <a:solidFill>
              <a:srgbClr val="D8DDE5"/>
            </a:solidFill>
            <a:prstDash val="solid"/>
          </a:ln>
        </p:spPr>
      </p:sp>
      <p:sp>
        <p:nvSpPr>
          <p:cNvPr id="10" name="Shape 8"/>
          <p:cNvSpPr/>
          <p:nvPr/>
        </p:nvSpPr>
        <p:spPr>
          <a:xfrm>
            <a:off x="6309360" y="1645920"/>
            <a:ext cx="4983480" cy="658368"/>
          </a:xfrm>
          <a:prstGeom prst="roundRect">
            <a:avLst>
              <a:gd name="adj" fmla="val 8333"/>
            </a:avLst>
          </a:prstGeom>
          <a:solidFill>
            <a:srgbClr val="FFFFFF"/>
          </a:solidFill>
          <a:ln w="12700">
            <a:solidFill>
              <a:srgbClr val="D8DDE5"/>
            </a:solidFill>
            <a:prstDash val="solid"/>
          </a:ln>
        </p:spPr>
      </p:sp>
      <p:sp>
        <p:nvSpPr>
          <p:cNvPr id="11" name="Text 9"/>
          <p:cNvSpPr/>
          <p:nvPr/>
        </p:nvSpPr>
        <p:spPr>
          <a:xfrm>
            <a:off x="914400" y="18196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1040"/>
                </a:solidFill>
                <a:latin typeface="Aptos" pitchFamily="34" charset="0"/>
                <a:ea typeface="Aptos" pitchFamily="34" charset="-122"/>
                <a:cs typeface="Aptos" pitchFamily="34" charset="-120"/>
              </a:rPr>
              <a:t>State label</a:t>
            </a:r>
            <a:endParaRPr lang="en-US" sz="1600" dirty="0"/>
          </a:p>
        </p:txBody>
      </p:sp>
      <p:sp>
        <p:nvSpPr>
          <p:cNvPr id="12" name="Text 10"/>
          <p:cNvSpPr/>
          <p:nvPr/>
        </p:nvSpPr>
        <p:spPr>
          <a:xfrm>
            <a:off x="6473952" y="18013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Name assigned to a lifecycle position</a:t>
            </a:r>
            <a:endParaRPr lang="en-US" sz="1500" dirty="0"/>
          </a:p>
        </p:txBody>
      </p:sp>
      <p:sp>
        <p:nvSpPr>
          <p:cNvPr id="13" name="Shape 11"/>
          <p:cNvSpPr/>
          <p:nvPr/>
        </p:nvSpPr>
        <p:spPr>
          <a:xfrm>
            <a:off x="749808" y="2560320"/>
            <a:ext cx="4983480" cy="658368"/>
          </a:xfrm>
          <a:prstGeom prst="roundRect">
            <a:avLst>
              <a:gd name="adj" fmla="val 8333"/>
            </a:avLst>
          </a:prstGeom>
          <a:solidFill>
            <a:srgbClr val="FFFFFF"/>
          </a:solidFill>
          <a:ln w="12700">
            <a:solidFill>
              <a:srgbClr val="D8DDE5"/>
            </a:solidFill>
            <a:prstDash val="solid"/>
          </a:ln>
        </p:spPr>
      </p:sp>
      <p:sp>
        <p:nvSpPr>
          <p:cNvPr id="14" name="Shape 12"/>
          <p:cNvSpPr/>
          <p:nvPr/>
        </p:nvSpPr>
        <p:spPr>
          <a:xfrm>
            <a:off x="6309360" y="2560320"/>
            <a:ext cx="4983480" cy="658368"/>
          </a:xfrm>
          <a:prstGeom prst="roundRect">
            <a:avLst>
              <a:gd name="adj" fmla="val 8333"/>
            </a:avLst>
          </a:prstGeom>
          <a:solidFill>
            <a:srgbClr val="FFFFFF"/>
          </a:solidFill>
          <a:ln w="12700">
            <a:solidFill>
              <a:srgbClr val="D8DDE5"/>
            </a:solidFill>
            <a:prstDash val="solid"/>
          </a:ln>
        </p:spPr>
      </p:sp>
      <p:sp>
        <p:nvSpPr>
          <p:cNvPr id="15" name="Text 13"/>
          <p:cNvSpPr/>
          <p:nvPr/>
        </p:nvSpPr>
        <p:spPr>
          <a:xfrm>
            <a:off x="914400" y="27340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1040"/>
                </a:solidFill>
                <a:latin typeface="Aptos" pitchFamily="34" charset="0"/>
                <a:ea typeface="Aptos" pitchFamily="34" charset="-122"/>
                <a:cs typeface="Aptos" pitchFamily="34" charset="-120"/>
              </a:rPr>
              <a:t>State transition</a:t>
            </a:r>
            <a:endParaRPr lang="en-US" sz="1600" dirty="0"/>
          </a:p>
        </p:txBody>
      </p:sp>
      <p:sp>
        <p:nvSpPr>
          <p:cNvPr id="16" name="Text 14"/>
          <p:cNvSpPr/>
          <p:nvPr/>
        </p:nvSpPr>
        <p:spPr>
          <a:xfrm>
            <a:off x="6473952" y="27157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Controlled move from one position to another</a:t>
            </a:r>
            <a:endParaRPr lang="en-US" sz="1500" dirty="0"/>
          </a:p>
        </p:txBody>
      </p:sp>
      <p:sp>
        <p:nvSpPr>
          <p:cNvPr id="17" name="Shape 15"/>
          <p:cNvSpPr/>
          <p:nvPr/>
        </p:nvSpPr>
        <p:spPr>
          <a:xfrm>
            <a:off x="749808" y="3474720"/>
            <a:ext cx="4983480" cy="658368"/>
          </a:xfrm>
          <a:prstGeom prst="roundRect">
            <a:avLst>
              <a:gd name="adj" fmla="val 8333"/>
            </a:avLst>
          </a:prstGeom>
          <a:solidFill>
            <a:srgbClr val="FFFFFF"/>
          </a:solidFill>
          <a:ln w="12700">
            <a:solidFill>
              <a:srgbClr val="D8DDE5"/>
            </a:solidFill>
            <a:prstDash val="solid"/>
          </a:ln>
        </p:spPr>
      </p:sp>
      <p:sp>
        <p:nvSpPr>
          <p:cNvPr id="18" name="Shape 16"/>
          <p:cNvSpPr/>
          <p:nvPr/>
        </p:nvSpPr>
        <p:spPr>
          <a:xfrm>
            <a:off x="6309360" y="3474720"/>
            <a:ext cx="4983480" cy="658368"/>
          </a:xfrm>
          <a:prstGeom prst="roundRect">
            <a:avLst>
              <a:gd name="adj" fmla="val 8333"/>
            </a:avLst>
          </a:prstGeom>
          <a:solidFill>
            <a:srgbClr val="FFFFFF"/>
          </a:solidFill>
          <a:ln w="12700">
            <a:solidFill>
              <a:srgbClr val="D8DDE5"/>
            </a:solidFill>
            <a:prstDash val="solid"/>
          </a:ln>
        </p:spPr>
      </p:sp>
      <p:sp>
        <p:nvSpPr>
          <p:cNvPr id="19" name="Text 17"/>
          <p:cNvSpPr/>
          <p:nvPr/>
        </p:nvSpPr>
        <p:spPr>
          <a:xfrm>
            <a:off x="914400" y="36484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1040"/>
                </a:solidFill>
                <a:latin typeface="Aptos" pitchFamily="34" charset="0"/>
                <a:ea typeface="Aptos" pitchFamily="34" charset="-122"/>
                <a:cs typeface="Aptos" pitchFamily="34" charset="-120"/>
              </a:rPr>
              <a:t>Invariant</a:t>
            </a:r>
            <a:endParaRPr lang="en-US" sz="1600" dirty="0"/>
          </a:p>
        </p:txBody>
      </p:sp>
      <p:sp>
        <p:nvSpPr>
          <p:cNvPr id="20" name="Text 18"/>
          <p:cNvSpPr/>
          <p:nvPr/>
        </p:nvSpPr>
        <p:spPr>
          <a:xfrm>
            <a:off x="6473952" y="36301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Rule that must remain true</a:t>
            </a:r>
            <a:endParaRPr lang="en-US" sz="1500" dirty="0"/>
          </a:p>
        </p:txBody>
      </p:sp>
      <p:sp>
        <p:nvSpPr>
          <p:cNvPr id="21" name="Shape 19"/>
          <p:cNvSpPr/>
          <p:nvPr/>
        </p:nvSpPr>
        <p:spPr>
          <a:xfrm>
            <a:off x="749808" y="4389120"/>
            <a:ext cx="4983480" cy="658368"/>
          </a:xfrm>
          <a:prstGeom prst="roundRect">
            <a:avLst>
              <a:gd name="adj" fmla="val 8333"/>
            </a:avLst>
          </a:prstGeom>
          <a:solidFill>
            <a:srgbClr val="FFFFFF"/>
          </a:solidFill>
          <a:ln w="12700">
            <a:solidFill>
              <a:srgbClr val="D8DDE5"/>
            </a:solidFill>
            <a:prstDash val="solid"/>
          </a:ln>
        </p:spPr>
      </p:sp>
      <p:sp>
        <p:nvSpPr>
          <p:cNvPr id="22" name="Shape 20"/>
          <p:cNvSpPr/>
          <p:nvPr/>
        </p:nvSpPr>
        <p:spPr>
          <a:xfrm>
            <a:off x="6309360" y="4389120"/>
            <a:ext cx="4983480" cy="658368"/>
          </a:xfrm>
          <a:prstGeom prst="roundRect">
            <a:avLst>
              <a:gd name="adj" fmla="val 8333"/>
            </a:avLst>
          </a:prstGeom>
          <a:solidFill>
            <a:srgbClr val="FFFFFF"/>
          </a:solidFill>
          <a:ln w="12700">
            <a:solidFill>
              <a:srgbClr val="D8DDE5"/>
            </a:solidFill>
            <a:prstDash val="solid"/>
          </a:ln>
        </p:spPr>
      </p:sp>
      <p:sp>
        <p:nvSpPr>
          <p:cNvPr id="23" name="Text 21"/>
          <p:cNvSpPr/>
          <p:nvPr/>
        </p:nvSpPr>
        <p:spPr>
          <a:xfrm>
            <a:off x="914400" y="45628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1040"/>
                </a:solidFill>
                <a:latin typeface="Aptos" pitchFamily="34" charset="0"/>
                <a:ea typeface="Aptos" pitchFamily="34" charset="-122"/>
                <a:cs typeface="Aptos" pitchFamily="34" charset="-120"/>
              </a:rPr>
              <a:t>Replay</a:t>
            </a:r>
            <a:endParaRPr lang="en-US" sz="1600" dirty="0"/>
          </a:p>
        </p:txBody>
      </p:sp>
      <p:sp>
        <p:nvSpPr>
          <p:cNvPr id="24" name="Text 22"/>
          <p:cNvSpPr/>
          <p:nvPr/>
        </p:nvSpPr>
        <p:spPr>
          <a:xfrm>
            <a:off x="6473952" y="45445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Reconstruction from ordered evidence</a:t>
            </a:r>
            <a:endParaRPr lang="en-US" sz="1500" dirty="0"/>
          </a:p>
        </p:txBody>
      </p:sp>
      <p:sp>
        <p:nvSpPr>
          <p:cNvPr id="25" name="Text 23"/>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6" name="Text 24"/>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27" name="Text 25"/>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05</a:t>
            </a:r>
            <a:endParaRPr lang="en-US" sz="850" dirty="0"/>
          </a:p>
        </p:txBody>
      </p:sp>
      <p:pic>
        <p:nvPicPr>
          <p:cNvPr id="28" name="VO_006">
            <a:hlinkClick r:id="" action="ppaction://media"/>
            <a:extLst>
              <a:ext uri="{FF2B5EF4-FFF2-40B4-BE49-F238E27FC236}">
                <a16:creationId xmlns:a16="http://schemas.microsoft.com/office/drawing/2014/main" id="{B8775DFD-0D50-2B0A-43E6-7BDF17A29C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984"/>
    </mc:Choice>
    <mc:Fallback>
      <p:transition spd="slow" advClick="0" advTm="349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84" fill="hold"/>
                                        <p:tgtEl>
                                          <p:spTgt spid="28"/>
                                        </p:tgtEl>
                                      </p:cBhvr>
                                    </p:cmd>
                                  </p:childTnLst>
                                </p:cTn>
                              </p:par>
                              <p:par>
                                <p:cTn id="7" presetID="1" presetClass="mediacall" presetSubtype="0" fill="hold" nodeType="withEffect">
                                  <p:stCondLst>
                                    <p:cond delay="0"/>
                                  </p:stCondLst>
                                  <p:childTnLst>
                                    <p:cmd type="call" cmd="playFrom(0.0)">
                                      <p:cBhvr>
                                        <p:cTn id="8" dur="33984"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Worked example</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353312"/>
            <a:ext cx="10698480" cy="2423160"/>
          </a:xfrm>
          <a:prstGeom prst="rect">
            <a:avLst/>
          </a:prstGeom>
          <a:noFill/>
          <a:ln/>
        </p:spPr>
        <p:txBody>
          <a:bodyPr wrap="square" lIns="508" tIns="508" rIns="508" bIns="508" rtlCol="0" anchor="t">
            <a:normAutofit/>
          </a:bodyPr>
          <a:lstStyle/>
          <a:p>
            <a:pPr marL="0" indent="0">
              <a:buNone/>
            </a:pPr>
            <a:r>
              <a:rPr lang="en-US" sz="2100" b="1" dirty="0">
                <a:solidFill>
                  <a:srgbClr val="00104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submitted action cannot jump directly to executed without authorization.
</a:t>
            </a:r>
            <a:r>
              <a:rPr lang="en-US" sz="2100" b="1" dirty="0">
                <a:solidFill>
                  <a:srgbClr val="00104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refused action cannot later commit unless a new valid proposal and decision exist.
</a:t>
            </a:r>
            <a:r>
              <a:rPr lang="en-US" sz="2100" b="1" dirty="0">
                <a:solidFill>
                  <a:srgbClr val="00104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Replay should reconstruct the same lifecycle from the ordered record.</a:t>
            </a:r>
            <a:endParaRPr lang="en-US" sz="2100" dirty="0"/>
          </a:p>
        </p:txBody>
      </p:sp>
      <p:sp>
        <p:nvSpPr>
          <p:cNvPr id="6" name="Shape 4"/>
          <p:cNvSpPr/>
          <p:nvPr/>
        </p:nvSpPr>
        <p:spPr>
          <a:xfrm>
            <a:off x="2267712" y="4535424"/>
            <a:ext cx="960120" cy="0"/>
          </a:xfrm>
          <a:prstGeom prst="line">
            <a:avLst/>
          </a:prstGeom>
          <a:noFill/>
          <a:ln w="26670">
            <a:solidFill>
              <a:srgbClr val="001040"/>
            </a:solidFill>
            <a:prstDash val="solid"/>
            <a:headEnd type="none"/>
            <a:tailEnd type="triangle"/>
          </a:ln>
        </p:spPr>
      </p:sp>
      <p:sp>
        <p:nvSpPr>
          <p:cNvPr id="7" name="Shape 5"/>
          <p:cNvSpPr/>
          <p:nvPr/>
        </p:nvSpPr>
        <p:spPr>
          <a:xfrm>
            <a:off x="5010912" y="4535424"/>
            <a:ext cx="960120" cy="0"/>
          </a:xfrm>
          <a:prstGeom prst="line">
            <a:avLst/>
          </a:prstGeom>
          <a:noFill/>
          <a:ln w="26670">
            <a:solidFill>
              <a:srgbClr val="001040"/>
            </a:solidFill>
            <a:prstDash val="solid"/>
            <a:headEnd type="none"/>
            <a:tailEnd type="triangle"/>
          </a:ln>
        </p:spPr>
      </p:sp>
      <p:sp>
        <p:nvSpPr>
          <p:cNvPr id="8" name="Shape 6"/>
          <p:cNvSpPr/>
          <p:nvPr/>
        </p:nvSpPr>
        <p:spPr>
          <a:xfrm>
            <a:off x="7754112" y="4535424"/>
            <a:ext cx="960120" cy="0"/>
          </a:xfrm>
          <a:prstGeom prst="line">
            <a:avLst/>
          </a:prstGeom>
          <a:noFill/>
          <a:ln w="26670">
            <a:solidFill>
              <a:srgbClr val="001040"/>
            </a:solidFill>
            <a:prstDash val="solid"/>
            <a:headEnd type="none"/>
            <a:tailEnd type="triangle"/>
          </a:ln>
        </p:spPr>
      </p:sp>
      <p:sp>
        <p:nvSpPr>
          <p:cNvPr id="9" name="Text 7"/>
          <p:cNvSpPr/>
          <p:nvPr/>
        </p:nvSpPr>
        <p:spPr>
          <a:xfrm>
            <a:off x="7315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334155"/>
                </a:solidFill>
                <a:latin typeface="Aptos Display" pitchFamily="34" charset="0"/>
                <a:ea typeface="Aptos Display" pitchFamily="34" charset="-122"/>
                <a:cs typeface="Aptos Display" pitchFamily="34" charset="-120"/>
              </a:rPr>
              <a:t>Signal</a:t>
            </a:r>
            <a:endParaRPr lang="en-US" sz="1800" dirty="0"/>
          </a:p>
        </p:txBody>
      </p:sp>
      <p:sp>
        <p:nvSpPr>
          <p:cNvPr id="10" name="Text 8"/>
          <p:cNvSpPr/>
          <p:nvPr/>
        </p:nvSpPr>
        <p:spPr>
          <a:xfrm>
            <a:off x="12893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1</a:t>
            </a:r>
            <a:endParaRPr lang="en-US" sz="1000" dirty="0"/>
          </a:p>
        </p:txBody>
      </p:sp>
      <p:sp>
        <p:nvSpPr>
          <p:cNvPr id="11" name="Text 9"/>
          <p:cNvSpPr/>
          <p:nvPr/>
        </p:nvSpPr>
        <p:spPr>
          <a:xfrm>
            <a:off x="34747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1040"/>
                </a:solidFill>
                <a:latin typeface="Aptos Display" pitchFamily="34" charset="0"/>
                <a:ea typeface="Aptos Display" pitchFamily="34" charset="-122"/>
                <a:cs typeface="Aptos Display" pitchFamily="34" charset="-120"/>
              </a:rPr>
              <a:t>Proposal</a:t>
            </a:r>
            <a:endParaRPr lang="en-US" sz="1800" dirty="0"/>
          </a:p>
        </p:txBody>
      </p:sp>
      <p:sp>
        <p:nvSpPr>
          <p:cNvPr id="12" name="Text 10"/>
          <p:cNvSpPr/>
          <p:nvPr/>
        </p:nvSpPr>
        <p:spPr>
          <a:xfrm>
            <a:off x="40325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2</a:t>
            </a:r>
            <a:endParaRPr lang="en-US" sz="1000" dirty="0"/>
          </a:p>
        </p:txBody>
      </p:sp>
      <p:sp>
        <p:nvSpPr>
          <p:cNvPr id="13" name="Text 11"/>
          <p:cNvSpPr/>
          <p:nvPr/>
        </p:nvSpPr>
        <p:spPr>
          <a:xfrm>
            <a:off x="62179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1040"/>
                </a:solidFill>
                <a:latin typeface="Aptos Display" pitchFamily="34" charset="0"/>
                <a:ea typeface="Aptos Display" pitchFamily="34" charset="-122"/>
                <a:cs typeface="Aptos Display" pitchFamily="34" charset="-120"/>
              </a:rPr>
              <a:t>Governance</a:t>
            </a:r>
            <a:endParaRPr lang="en-US" sz="1800" dirty="0"/>
          </a:p>
        </p:txBody>
      </p:sp>
      <p:sp>
        <p:nvSpPr>
          <p:cNvPr id="14" name="Text 12"/>
          <p:cNvSpPr/>
          <p:nvPr/>
        </p:nvSpPr>
        <p:spPr>
          <a:xfrm>
            <a:off x="67757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3</a:t>
            </a:r>
            <a:endParaRPr lang="en-US" sz="1000" dirty="0"/>
          </a:p>
        </p:txBody>
      </p:sp>
      <p:sp>
        <p:nvSpPr>
          <p:cNvPr id="15" name="Text 13"/>
          <p:cNvSpPr/>
          <p:nvPr/>
        </p:nvSpPr>
        <p:spPr>
          <a:xfrm>
            <a:off x="89611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Outcome</a:t>
            </a:r>
            <a:endParaRPr lang="en-US" sz="1800" dirty="0"/>
          </a:p>
        </p:txBody>
      </p:sp>
      <p:sp>
        <p:nvSpPr>
          <p:cNvPr id="16" name="Text 14"/>
          <p:cNvSpPr/>
          <p:nvPr/>
        </p:nvSpPr>
        <p:spPr>
          <a:xfrm>
            <a:off x="95189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4</a:t>
            </a:r>
            <a:endParaRPr lang="en-US" sz="10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06</a:t>
            </a:r>
            <a:endParaRPr lang="en-US" sz="850" dirty="0"/>
          </a:p>
        </p:txBody>
      </p:sp>
      <p:pic>
        <p:nvPicPr>
          <p:cNvPr id="20" name="VO_007">
            <a:hlinkClick r:id="" action="ppaction://media"/>
            <a:extLst>
              <a:ext uri="{FF2B5EF4-FFF2-40B4-BE49-F238E27FC236}">
                <a16:creationId xmlns:a16="http://schemas.microsoft.com/office/drawing/2014/main" id="{E33460B3-DAD5-44BD-7966-BE5BF43911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2704"/>
    </mc:Choice>
    <mc:Fallback>
      <p:transition spd="slow" advClick="0" advTm="327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704" fill="hold"/>
                                        <p:tgtEl>
                                          <p:spTgt spid="20"/>
                                        </p:tgtEl>
                                      </p:cBhvr>
                                    </p:cmd>
                                  </p:childTnLst>
                                </p:cTn>
                              </p:par>
                              <p:par>
                                <p:cTn id="7" presetID="1" presetClass="mediacall" presetSubtype="0" fill="hold" nodeType="withEffect">
                                  <p:stCondLst>
                                    <p:cond delay="0"/>
                                  </p:stCondLst>
                                  <p:childTnLst>
                                    <p:cmd type="call" cmd="playFrom(0.0)">
                                      <p:cBhvr>
                                        <p:cTn id="8" dur="3170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What the paper contributes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Turns governance behavior into explicit lifecycle and invariant logic.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Defines the safety properties needed for deterministic control-plane behavior.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Supports later conformance, testing, and replay analysis.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07</a:t>
            </a:r>
            <a:endParaRPr lang="en-US" sz="850" dirty="0"/>
          </a:p>
        </p:txBody>
      </p:sp>
      <p:pic>
        <p:nvPicPr>
          <p:cNvPr id="9" name="VO_008">
            <a:hlinkClick r:id="" action="ppaction://media"/>
            <a:extLst>
              <a:ext uri="{FF2B5EF4-FFF2-40B4-BE49-F238E27FC236}">
                <a16:creationId xmlns:a16="http://schemas.microsoft.com/office/drawing/2014/main" id="{2498EBF1-5C4E-02A6-AF9A-857E9B90A7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3664"/>
    </mc:Choice>
    <mc:Fallback>
      <p:transition spd="slow" advClick="0" advTm="336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64" fill="hold"/>
                                        <p:tgtEl>
                                          <p:spTgt spid="9"/>
                                        </p:tgtEl>
                                      </p:cBhvr>
                                    </p:cmd>
                                  </p:childTnLst>
                                </p:cTn>
                              </p:par>
                              <p:par>
                                <p:cTn id="7" presetID="1" presetClass="mediacall" presetSubtype="0" fill="hold" nodeType="withEffect">
                                  <p:stCondLst>
                                    <p:cond delay="0"/>
                                  </p:stCondLst>
                                  <p:childTnLst>
                                    <p:cmd type="call" cmd="playFrom(0.0)">
                                      <p:cBhvr>
                                        <p:cTn id="8" dur="326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Connection to the Runtime Governance corpus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298448"/>
            <a:ext cx="10698480" cy="2377440"/>
          </a:xfrm>
          <a:prstGeom prst="rect">
            <a:avLst/>
          </a:prstGeom>
          <a:noFill/>
          <a:ln/>
        </p:spPr>
        <p:txBody>
          <a:bodyPr wrap="square" lIns="508" tIns="508" rIns="508" bIns="508" rtlCol="0" anchor="t">
            <a:normAutofit/>
          </a:bodyPr>
          <a:lstStyle/>
          <a:p>
            <a:pPr marL="0" indent="0">
              <a:buNone/>
            </a:pPr>
            <a:r>
              <a:rPr lang="en-US" sz="2000" b="1" dirty="0">
                <a:solidFill>
                  <a:srgbClr val="00104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Provides formal underpinnings for AGCP lifecycle and ledger behavior.
</a:t>
            </a:r>
            <a:r>
              <a:rPr lang="en-US" sz="2000" b="1" dirty="0">
                <a:solidFill>
                  <a:srgbClr val="00104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Supports vocabulary distinctions around authorization, admissibility, refusal, and commitment.
</a:t>
            </a:r>
            <a:r>
              <a:rPr lang="en-US" sz="2000" b="1" dirty="0">
                <a:solidFill>
                  <a:srgbClr val="00104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Informs the assessment and conformance view of runtime governance.</a:t>
            </a:r>
            <a:endParaRPr lang="en-US" sz="2000" dirty="0"/>
          </a:p>
        </p:txBody>
      </p:sp>
      <p:sp>
        <p:nvSpPr>
          <p:cNvPr id="6" name="Shape 4"/>
          <p:cNvSpPr/>
          <p:nvPr/>
        </p:nvSpPr>
        <p:spPr>
          <a:xfrm>
            <a:off x="2011680" y="4416552"/>
            <a:ext cx="1033272" cy="0"/>
          </a:xfrm>
          <a:prstGeom prst="line">
            <a:avLst/>
          </a:prstGeom>
          <a:noFill/>
          <a:ln w="25400">
            <a:solidFill>
              <a:srgbClr val="D8DDE5"/>
            </a:solidFill>
            <a:prstDash val="solid"/>
            <a:headEnd type="none"/>
            <a:tailEnd type="triangle"/>
          </a:ln>
        </p:spPr>
      </p:sp>
      <p:sp>
        <p:nvSpPr>
          <p:cNvPr id="7" name="Shape 5"/>
          <p:cNvSpPr/>
          <p:nvPr/>
        </p:nvSpPr>
        <p:spPr>
          <a:xfrm>
            <a:off x="4069080" y="4416552"/>
            <a:ext cx="1033272" cy="0"/>
          </a:xfrm>
          <a:prstGeom prst="line">
            <a:avLst/>
          </a:prstGeom>
          <a:noFill/>
          <a:ln w="25400">
            <a:solidFill>
              <a:srgbClr val="D8DDE5"/>
            </a:solidFill>
            <a:prstDash val="solid"/>
            <a:headEnd type="none"/>
            <a:tailEnd type="triangle"/>
          </a:ln>
        </p:spPr>
      </p:sp>
      <p:sp>
        <p:nvSpPr>
          <p:cNvPr id="8" name="Shape 6"/>
          <p:cNvSpPr/>
          <p:nvPr/>
        </p:nvSpPr>
        <p:spPr>
          <a:xfrm>
            <a:off x="6126480" y="4416552"/>
            <a:ext cx="1033272" cy="0"/>
          </a:xfrm>
          <a:prstGeom prst="line">
            <a:avLst/>
          </a:prstGeom>
          <a:noFill/>
          <a:ln w="25400">
            <a:solidFill>
              <a:srgbClr val="D8DDE5"/>
            </a:solidFill>
            <a:prstDash val="solid"/>
            <a:headEnd type="none"/>
            <a:tailEnd type="triangle"/>
          </a:ln>
        </p:spPr>
      </p:sp>
      <p:sp>
        <p:nvSpPr>
          <p:cNvPr id="9" name="Shape 7"/>
          <p:cNvSpPr/>
          <p:nvPr/>
        </p:nvSpPr>
        <p:spPr>
          <a:xfrm>
            <a:off x="8183880" y="4416552"/>
            <a:ext cx="1033272" cy="0"/>
          </a:xfrm>
          <a:prstGeom prst="line">
            <a:avLst/>
          </a:prstGeom>
          <a:noFill/>
          <a:ln w="25400">
            <a:solidFill>
              <a:srgbClr val="D8DDE5"/>
            </a:solidFill>
            <a:prstDash val="solid"/>
            <a:headEnd type="none"/>
            <a:tailEnd type="triangle"/>
          </a:ln>
        </p:spPr>
      </p:sp>
      <p:sp>
        <p:nvSpPr>
          <p:cNvPr id="10" name="Shape 8"/>
          <p:cNvSpPr/>
          <p:nvPr/>
        </p:nvSpPr>
        <p:spPr>
          <a:xfrm>
            <a:off x="960120" y="4096512"/>
            <a:ext cx="1417320" cy="658368"/>
          </a:xfrm>
          <a:prstGeom prst="roundRect">
            <a:avLst>
              <a:gd name="adj" fmla="val 8333"/>
            </a:avLst>
          </a:prstGeom>
          <a:solidFill>
            <a:srgbClr val="FFFFFF"/>
          </a:solidFill>
          <a:ln w="15240">
            <a:solidFill>
              <a:srgbClr val="D8DDE5"/>
            </a:solidFill>
            <a:prstDash val="solid"/>
          </a:ln>
        </p:spPr>
      </p:sp>
      <p:sp>
        <p:nvSpPr>
          <p:cNvPr id="11" name="Text 9"/>
          <p:cNvSpPr/>
          <p:nvPr/>
        </p:nvSpPr>
        <p:spPr>
          <a:xfrm>
            <a:off x="10424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PBSAI</a:t>
            </a:r>
            <a:endParaRPr lang="en-US" sz="1080" dirty="0"/>
          </a:p>
        </p:txBody>
      </p:sp>
      <p:sp>
        <p:nvSpPr>
          <p:cNvPr id="12" name="Shape 10"/>
          <p:cNvSpPr/>
          <p:nvPr/>
        </p:nvSpPr>
        <p:spPr>
          <a:xfrm>
            <a:off x="3017520" y="4096512"/>
            <a:ext cx="1417320" cy="658368"/>
          </a:xfrm>
          <a:prstGeom prst="roundRect">
            <a:avLst>
              <a:gd name="adj" fmla="val 8333"/>
            </a:avLst>
          </a:prstGeom>
          <a:solidFill>
            <a:srgbClr val="FFFFFF"/>
          </a:solidFill>
          <a:ln w="15240">
            <a:solidFill>
              <a:srgbClr val="D8DDE5"/>
            </a:solidFill>
            <a:prstDash val="solid"/>
          </a:ln>
        </p:spPr>
      </p:sp>
      <p:sp>
        <p:nvSpPr>
          <p:cNvPr id="13" name="Text 11"/>
          <p:cNvSpPr/>
          <p:nvPr/>
        </p:nvSpPr>
        <p:spPr>
          <a:xfrm>
            <a:off x="30998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RGA</a:t>
            </a:r>
            <a:endParaRPr lang="en-US" sz="1080" dirty="0"/>
          </a:p>
        </p:txBody>
      </p:sp>
      <p:sp>
        <p:nvSpPr>
          <p:cNvPr id="14" name="Shape 12"/>
          <p:cNvSpPr/>
          <p:nvPr/>
        </p:nvSpPr>
        <p:spPr>
          <a:xfrm>
            <a:off x="5074920" y="4096512"/>
            <a:ext cx="1417320" cy="658368"/>
          </a:xfrm>
          <a:prstGeom prst="roundRect">
            <a:avLst>
              <a:gd name="adj" fmla="val 8333"/>
            </a:avLst>
          </a:prstGeom>
          <a:solidFill>
            <a:srgbClr val="FFFFFF"/>
          </a:solidFill>
          <a:ln w="15240">
            <a:solidFill>
              <a:srgbClr val="D8DDE5"/>
            </a:solidFill>
            <a:prstDash val="solid"/>
          </a:ln>
        </p:spPr>
      </p:sp>
      <p:sp>
        <p:nvSpPr>
          <p:cNvPr id="15" name="Text 13"/>
          <p:cNvSpPr/>
          <p:nvPr/>
        </p:nvSpPr>
        <p:spPr>
          <a:xfrm>
            <a:off x="51572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AGCP</a:t>
            </a:r>
            <a:endParaRPr lang="en-US" sz="1080" dirty="0"/>
          </a:p>
        </p:txBody>
      </p:sp>
      <p:sp>
        <p:nvSpPr>
          <p:cNvPr id="16" name="Shape 14"/>
          <p:cNvSpPr/>
          <p:nvPr/>
        </p:nvSpPr>
        <p:spPr>
          <a:xfrm>
            <a:off x="7132320" y="4096512"/>
            <a:ext cx="1417320" cy="658368"/>
          </a:xfrm>
          <a:prstGeom prst="roundRect">
            <a:avLst>
              <a:gd name="adj" fmla="val 8333"/>
            </a:avLst>
          </a:prstGeom>
          <a:solidFill>
            <a:srgbClr val="001040"/>
          </a:solidFill>
          <a:ln w="15240">
            <a:solidFill>
              <a:srgbClr val="001040"/>
            </a:solidFill>
            <a:prstDash val="solid"/>
          </a:ln>
        </p:spPr>
      </p:sp>
      <p:sp>
        <p:nvSpPr>
          <p:cNvPr id="17" name="Text 15"/>
          <p:cNvSpPr/>
          <p:nvPr/>
        </p:nvSpPr>
        <p:spPr>
          <a:xfrm>
            <a:off x="72146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FFFFFF"/>
                </a:solidFill>
                <a:latin typeface="Aptos" pitchFamily="34" charset="0"/>
                <a:ea typeface="Aptos" pitchFamily="34" charset="-122"/>
                <a:cs typeface="Aptos" pitchFamily="34" charset="-120"/>
              </a:rPr>
              <a:t>Semantics</a:t>
            </a:r>
            <a:endParaRPr lang="en-US" sz="1080" dirty="0"/>
          </a:p>
        </p:txBody>
      </p:sp>
      <p:sp>
        <p:nvSpPr>
          <p:cNvPr id="18" name="Shape 16"/>
          <p:cNvSpPr/>
          <p:nvPr/>
        </p:nvSpPr>
        <p:spPr>
          <a:xfrm>
            <a:off x="9189720" y="4096512"/>
            <a:ext cx="1417320" cy="658368"/>
          </a:xfrm>
          <a:prstGeom prst="roundRect">
            <a:avLst>
              <a:gd name="adj" fmla="val 8333"/>
            </a:avLst>
          </a:prstGeom>
          <a:solidFill>
            <a:srgbClr val="FFFFFF"/>
          </a:solidFill>
          <a:ln w="15240">
            <a:solidFill>
              <a:srgbClr val="D8DDE5"/>
            </a:solidFill>
            <a:prstDash val="solid"/>
          </a:ln>
        </p:spPr>
      </p:sp>
      <p:sp>
        <p:nvSpPr>
          <p:cNvPr id="19" name="Text 17"/>
          <p:cNvSpPr/>
          <p:nvPr/>
        </p:nvSpPr>
        <p:spPr>
          <a:xfrm>
            <a:off x="92720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Operating model</a:t>
            </a:r>
            <a:endParaRPr lang="en-US" sz="1080" dirty="0"/>
          </a:p>
        </p:txBody>
      </p:sp>
      <p:sp>
        <p:nvSpPr>
          <p:cNvPr id="20" name="Text 18"/>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1" name="Text 19"/>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22" name="Text 20"/>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08</a:t>
            </a:r>
            <a:endParaRPr lang="en-US" sz="850" dirty="0"/>
          </a:p>
        </p:txBody>
      </p:sp>
      <p:pic>
        <p:nvPicPr>
          <p:cNvPr id="23" name="VO_009">
            <a:hlinkClick r:id="" action="ppaction://media"/>
            <a:extLst>
              <a:ext uri="{FF2B5EF4-FFF2-40B4-BE49-F238E27FC236}">
                <a16:creationId xmlns:a16="http://schemas.microsoft.com/office/drawing/2014/main" id="{F36048B2-FF15-F46E-6389-EC02F26605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2248"/>
    </mc:Choice>
    <mc:Fallback>
      <p:transition spd="slow" advClick="0" advTm="322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48" fill="hold"/>
                                        <p:tgtEl>
                                          <p:spTgt spid="23"/>
                                        </p:tgtEl>
                                      </p:cBhvr>
                                    </p:cmd>
                                  </p:childTnLst>
                                </p:cTn>
                              </p:par>
                              <p:par>
                                <p:cTn id="7" presetID="1" presetClass="mediacall" presetSubtype="0" fill="hold" nodeType="withEffect">
                                  <p:stCondLst>
                                    <p:cond delay="0"/>
                                  </p:stCondLst>
                                  <p:childTnLst>
                                    <p:cmd type="call" cmd="playFrom(0.0)">
                                      <p:cBhvr>
                                        <p:cTn id="8" dur="3124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Implications for real AI systems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Real systems need impossible-transition protections.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Safety properties should be validated against execution traces.
</a:t>
            </a:r>
            <a:r>
              <a:rPr lang="en-US" sz="2200" b="1" dirty="0">
                <a:solidFill>
                  <a:srgbClr val="00104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Auditability depends on ordered evidence and deterministic reconstruction.</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09</a:t>
            </a:r>
            <a:endParaRPr lang="en-US" sz="850" dirty="0"/>
          </a:p>
        </p:txBody>
      </p:sp>
      <p:pic>
        <p:nvPicPr>
          <p:cNvPr id="9" name="VO_010">
            <a:hlinkClick r:id="" action="ppaction://media"/>
            <a:extLst>
              <a:ext uri="{FF2B5EF4-FFF2-40B4-BE49-F238E27FC236}">
                <a16:creationId xmlns:a16="http://schemas.microsoft.com/office/drawing/2014/main" id="{3F30EA35-CB7D-7714-2404-CE4FA6F483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6064"/>
    </mc:Choice>
    <mc:Fallback>
      <p:transition spd="slow" advClick="0" advTm="360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64" fill="hold"/>
                                        <p:tgtEl>
                                          <p:spTgt spid="9"/>
                                        </p:tgtEl>
                                      </p:cBhvr>
                                    </p:cmd>
                                  </p:childTnLst>
                                </p:cTn>
                              </p:par>
                              <p:par>
                                <p:cTn id="7" presetID="1" presetClass="mediacall" presetSubtype="0" fill="hold" nodeType="withEffect">
                                  <p:stCondLst>
                                    <p:cond delay="0"/>
                                  </p:stCondLst>
                                  <p:childTnLst>
                                    <p:cmd type="call" cmd="playFrom(0.0)">
                                      <p:cBhvr>
                                        <p:cTn id="8" dur="350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takeaways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Shape 3"/>
          <p:cNvSpPr/>
          <p:nvPr/>
        </p:nvSpPr>
        <p:spPr>
          <a:xfrm>
            <a:off x="777240" y="1508760"/>
            <a:ext cx="3246120" cy="3611880"/>
          </a:xfrm>
          <a:prstGeom prst="roundRect">
            <a:avLst>
              <a:gd name="adj" fmla="val 2254"/>
            </a:avLst>
          </a:prstGeom>
          <a:solidFill>
            <a:srgbClr val="001040"/>
          </a:solidFill>
          <a:ln w="15240">
            <a:solidFill>
              <a:srgbClr val="001040"/>
            </a:solidFill>
            <a:prstDash val="solid"/>
          </a:ln>
        </p:spPr>
      </p:sp>
      <p:sp>
        <p:nvSpPr>
          <p:cNvPr id="6" name="Text 4"/>
          <p:cNvSpPr/>
          <p:nvPr/>
        </p:nvSpPr>
        <p:spPr>
          <a:xfrm>
            <a:off x="1005840" y="1828800"/>
            <a:ext cx="384048" cy="384048"/>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1</a:t>
            </a:r>
            <a:endParaRPr lang="en-US" sz="2400" dirty="0"/>
          </a:p>
        </p:txBody>
      </p:sp>
      <p:sp>
        <p:nvSpPr>
          <p:cNvPr id="7" name="Text 5"/>
          <p:cNvSpPr/>
          <p:nvPr/>
        </p:nvSpPr>
        <p:spPr>
          <a:xfrm>
            <a:off x="103327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Aptos" pitchFamily="34" charset="0"/>
                <a:ea typeface="Aptos" pitchFamily="34" charset="-122"/>
                <a:cs typeface="Aptos" pitchFamily="34" charset="-120"/>
              </a:rPr>
              <a:t>Lifecycle semantics prevent governance ambiguity.</a:t>
            </a:r>
            <a:endParaRPr lang="en-US" sz="2100" dirty="0"/>
          </a:p>
        </p:txBody>
      </p:sp>
      <p:sp>
        <p:nvSpPr>
          <p:cNvPr id="8" name="Shape 6"/>
          <p:cNvSpPr/>
          <p:nvPr/>
        </p:nvSpPr>
        <p:spPr>
          <a:xfrm>
            <a:off x="4572000" y="1508760"/>
            <a:ext cx="3246120" cy="3611880"/>
          </a:xfrm>
          <a:prstGeom prst="roundRect">
            <a:avLst>
              <a:gd name="adj" fmla="val 2254"/>
            </a:avLst>
          </a:prstGeom>
          <a:solidFill>
            <a:srgbClr val="FFFFFF"/>
          </a:solidFill>
          <a:ln w="15240">
            <a:solidFill>
              <a:srgbClr val="D8DDE5"/>
            </a:solidFill>
            <a:prstDash val="solid"/>
          </a:ln>
        </p:spPr>
      </p:sp>
      <p:sp>
        <p:nvSpPr>
          <p:cNvPr id="9" name="Text 7"/>
          <p:cNvSpPr/>
          <p:nvPr/>
        </p:nvSpPr>
        <p:spPr>
          <a:xfrm>
            <a:off x="4800600" y="1828800"/>
            <a:ext cx="384048" cy="384048"/>
          </a:xfrm>
          <a:prstGeom prst="rect">
            <a:avLst/>
          </a:prstGeom>
          <a:noFill/>
          <a:ln/>
        </p:spPr>
        <p:txBody>
          <a:bodyPr wrap="square" lIns="0" tIns="0" rIns="0" bIns="0" rtlCol="0" anchor="ctr"/>
          <a:lstStyle/>
          <a:p>
            <a:pPr marL="0" indent="0">
              <a:buNone/>
            </a:pPr>
            <a:r>
              <a:rPr lang="en-US" sz="2400" b="1" dirty="0">
                <a:solidFill>
                  <a:srgbClr val="001040"/>
                </a:solidFill>
                <a:latin typeface="Aptos Display" pitchFamily="34" charset="0"/>
                <a:ea typeface="Aptos Display" pitchFamily="34" charset="-122"/>
                <a:cs typeface="Aptos Display" pitchFamily="34" charset="-120"/>
              </a:rPr>
              <a:t>2</a:t>
            </a:r>
            <a:endParaRPr lang="en-US" sz="2400" dirty="0"/>
          </a:p>
        </p:txBody>
      </p:sp>
      <p:sp>
        <p:nvSpPr>
          <p:cNvPr id="10" name="Text 8"/>
          <p:cNvSpPr/>
          <p:nvPr/>
        </p:nvSpPr>
        <p:spPr>
          <a:xfrm>
            <a:off x="482803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Invariants define what must never be violated.</a:t>
            </a:r>
            <a:endParaRPr lang="en-US" sz="2100" dirty="0"/>
          </a:p>
        </p:txBody>
      </p:sp>
      <p:sp>
        <p:nvSpPr>
          <p:cNvPr id="11" name="Shape 9"/>
          <p:cNvSpPr/>
          <p:nvPr/>
        </p:nvSpPr>
        <p:spPr>
          <a:xfrm>
            <a:off x="8366760" y="1508760"/>
            <a:ext cx="3246120" cy="3611880"/>
          </a:xfrm>
          <a:prstGeom prst="roundRect">
            <a:avLst>
              <a:gd name="adj" fmla="val 2254"/>
            </a:avLst>
          </a:prstGeom>
          <a:solidFill>
            <a:srgbClr val="FFFFFF"/>
          </a:solidFill>
          <a:ln w="15240">
            <a:solidFill>
              <a:srgbClr val="D8DDE5"/>
            </a:solidFill>
            <a:prstDash val="solid"/>
          </a:ln>
        </p:spPr>
      </p:sp>
      <p:sp>
        <p:nvSpPr>
          <p:cNvPr id="12" name="Text 10"/>
          <p:cNvSpPr/>
          <p:nvPr/>
        </p:nvSpPr>
        <p:spPr>
          <a:xfrm>
            <a:off x="8595360" y="1828800"/>
            <a:ext cx="384048" cy="384048"/>
          </a:xfrm>
          <a:prstGeom prst="rect">
            <a:avLst/>
          </a:prstGeom>
          <a:noFill/>
          <a:ln/>
        </p:spPr>
        <p:txBody>
          <a:bodyPr wrap="square" lIns="0" tIns="0" rIns="0" bIns="0" rtlCol="0" anchor="ctr"/>
          <a:lstStyle/>
          <a:p>
            <a:pPr marL="0" indent="0">
              <a:buNone/>
            </a:pPr>
            <a:r>
              <a:rPr lang="en-US" sz="2400" b="1" dirty="0">
                <a:solidFill>
                  <a:srgbClr val="001040"/>
                </a:solidFill>
                <a:latin typeface="Aptos Display" pitchFamily="34" charset="0"/>
                <a:ea typeface="Aptos Display" pitchFamily="34" charset="-122"/>
                <a:cs typeface="Aptos Display" pitchFamily="34" charset="-120"/>
              </a:rPr>
              <a:t>3</a:t>
            </a:r>
            <a:endParaRPr lang="en-US" sz="2400" dirty="0"/>
          </a:p>
        </p:txBody>
      </p:sp>
      <p:sp>
        <p:nvSpPr>
          <p:cNvPr id="13" name="Text 11"/>
          <p:cNvSpPr/>
          <p:nvPr/>
        </p:nvSpPr>
        <p:spPr>
          <a:xfrm>
            <a:off x="862279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Replayability is a governance assurance feature.</a:t>
            </a:r>
            <a:endParaRPr lang="en-US" sz="2100" dirty="0"/>
          </a:p>
        </p:txBody>
      </p:sp>
      <p:sp>
        <p:nvSpPr>
          <p:cNvPr id="14" name="Text 12"/>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5" name="Text 13"/>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16" name="Text 14"/>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10</a:t>
            </a:r>
            <a:endParaRPr lang="en-US" sz="850" dirty="0"/>
          </a:p>
        </p:txBody>
      </p:sp>
      <p:pic>
        <p:nvPicPr>
          <p:cNvPr id="17" name="VO_011">
            <a:hlinkClick r:id="" action="ppaction://media"/>
            <a:extLst>
              <a:ext uri="{FF2B5EF4-FFF2-40B4-BE49-F238E27FC236}">
                <a16:creationId xmlns:a16="http://schemas.microsoft.com/office/drawing/2014/main" id="{A43A0ACB-F8A3-EF12-E1A9-A5089E1567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1168"/>
    </mc:Choice>
    <mc:Fallback>
      <p:transition spd="slow" advClick="0" advTm="311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68" fill="hold"/>
                                        <p:tgtEl>
                                          <p:spTgt spid="17"/>
                                        </p:tgtEl>
                                      </p:cBhvr>
                                    </p:cmd>
                                  </p:childTnLst>
                                </p:cTn>
                              </p:par>
                              <p:par>
                                <p:cTn id="7" presetID="1" presetClass="mediacall" presetSubtype="0" fill="hold" nodeType="withEffect">
                                  <p:stCondLst>
                                    <p:cond delay="0"/>
                                  </p:stCondLst>
                                  <p:childTnLst>
                                    <p:cmd type="call" cmd="playFrom(0.0)">
                                      <p:cBhvr>
                                        <p:cTn id="8" dur="3016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1040"/>
          </a:solidFill>
          <a:ln w="12700">
            <a:solidFill>
              <a:srgbClr val="00104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Paper URL + quiz</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Formal Execution Semantics</a:t>
            </a:r>
            <a:endParaRPr lang="en-US" sz="800" dirty="0"/>
          </a:p>
        </p:txBody>
      </p:sp>
      <p:sp>
        <p:nvSpPr>
          <p:cNvPr id="5" name="Text 3"/>
          <p:cNvSpPr/>
          <p:nvPr/>
        </p:nvSpPr>
        <p:spPr>
          <a:xfrm>
            <a:off x="749808" y="1417320"/>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Read the paper</a:t>
            </a:r>
            <a:endParaRPr lang="en-US" sz="2200" dirty="0"/>
          </a:p>
        </p:txBody>
      </p:sp>
      <p:sp>
        <p:nvSpPr>
          <p:cNvPr id="6" name="Shape 4"/>
          <p:cNvSpPr/>
          <p:nvPr/>
        </p:nvSpPr>
        <p:spPr>
          <a:xfrm>
            <a:off x="749808" y="1865376"/>
            <a:ext cx="10698480" cy="960120"/>
          </a:xfrm>
          <a:prstGeom prst="roundRect">
            <a:avLst>
              <a:gd name="adj" fmla="val 7619"/>
            </a:avLst>
          </a:prstGeom>
          <a:solidFill>
            <a:srgbClr val="FFFFFF"/>
          </a:solidFill>
          <a:ln w="12700">
            <a:solidFill>
              <a:srgbClr val="D8DDE5"/>
            </a:solidFill>
            <a:prstDash val="solid"/>
          </a:ln>
        </p:spPr>
      </p:sp>
      <p:sp>
        <p:nvSpPr>
          <p:cNvPr id="7" name="Text 5">
            <a:hlinkClick r:id="rId5"/>
          </p:cNvPr>
          <p:cNvSpPr/>
          <p:nvPr/>
        </p:nvSpPr>
        <p:spPr>
          <a:xfrm>
            <a:off x="1005840" y="2176272"/>
            <a:ext cx="9966960" cy="256032"/>
          </a:xfrm>
          <a:prstGeom prst="rect">
            <a:avLst/>
          </a:prstGeom>
          <a:noFill/>
          <a:ln/>
        </p:spPr>
        <p:txBody>
          <a:bodyPr wrap="square" lIns="0" tIns="0" rIns="0" bIns="0" rtlCol="0" anchor="ctr">
            <a:normAutofit/>
          </a:bodyPr>
          <a:lstStyle/>
          <a:p>
            <a:pPr marL="0" indent="0">
              <a:buNone/>
            </a:pPr>
            <a:r>
              <a:rPr lang="en-US" sz="2100" b="1" u="sng" dirty="0">
                <a:solidFill>
                  <a:srgbClr val="001040"/>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https://doi.org/10.5281/zenodo.19241732</a:t>
            </a:r>
            <a:endParaRPr lang="en-US" sz="2100" dirty="0"/>
          </a:p>
        </p:txBody>
      </p:sp>
      <p:sp>
        <p:nvSpPr>
          <p:cNvPr id="8" name="Text 6"/>
          <p:cNvSpPr/>
          <p:nvPr/>
        </p:nvSpPr>
        <p:spPr>
          <a:xfrm>
            <a:off x="749808" y="3218688"/>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Take the quiz</a:t>
            </a:r>
            <a:endParaRPr lang="en-US" sz="2200" dirty="0"/>
          </a:p>
        </p:txBody>
      </p:sp>
      <p:sp>
        <p:nvSpPr>
          <p:cNvPr id="9" name="Shape 7"/>
          <p:cNvSpPr/>
          <p:nvPr/>
        </p:nvSpPr>
        <p:spPr>
          <a:xfrm>
            <a:off x="749808" y="3657600"/>
            <a:ext cx="10698480" cy="1078992"/>
          </a:xfrm>
          <a:prstGeom prst="roundRect">
            <a:avLst>
              <a:gd name="adj" fmla="val 6780"/>
            </a:avLst>
          </a:prstGeom>
          <a:solidFill>
            <a:srgbClr val="001040"/>
          </a:solidFill>
          <a:ln w="12700">
            <a:solidFill>
              <a:srgbClr val="001040"/>
            </a:solidFill>
            <a:prstDash val="solid"/>
          </a:ln>
        </p:spPr>
      </p:sp>
      <p:sp>
        <p:nvSpPr>
          <p:cNvPr id="10" name="Text 8">
            <a:hlinkClick r:id="rId6"/>
          </p:cNvPr>
          <p:cNvSpPr/>
          <p:nvPr/>
        </p:nvSpPr>
        <p:spPr>
          <a:xfrm>
            <a:off x="1005840" y="4005072"/>
            <a:ext cx="9966960" cy="320040"/>
          </a:xfrm>
          <a:prstGeom prst="rect">
            <a:avLst/>
          </a:prstGeom>
          <a:noFill/>
          <a:ln/>
        </p:spPr>
        <p:txBody>
          <a:bodyPr wrap="square" lIns="0" tIns="0" rIns="0" bIns="0" rtlCol="0" anchor="ctr">
            <a:normAutofit/>
          </a:bodyPr>
          <a:lstStyle/>
          <a:p>
            <a:pPr marL="0" indent="0">
              <a:buNone/>
            </a:pPr>
            <a:r>
              <a:rPr lang="en-US" sz="2500" b="1" u="sng" dirty="0">
                <a:solidFill>
                  <a:srgbClr val="FFFFFF"/>
                </a:solidFill>
                <a:latin typeface="Aptos" pitchFamily="34" charset="0"/>
                <a:ea typeface="Aptos" pitchFamily="34" charset="-122"/>
                <a:cs typeface="Aptos" pitchFamily="34" charset="-120"/>
                <a:hlinkClick r:id="rId6">
                  <a:extLst>
                    <a:ext uri="{A12FA001-AC4F-418D-AE19-62706E023703}">
                      <ahyp:hlinkClr xmlns:ahyp="http://schemas.microsoft.com/office/drawing/2018/hyperlinkcolor" val="tx"/>
                    </a:ext>
                  </a:extLst>
                </a:hlinkClick>
              </a:rPr>
              <a:t>agcp.ai/quiz-formal-execution-semantics</a:t>
            </a:r>
            <a:endParaRPr lang="en-US" sz="2500" dirty="0"/>
          </a:p>
        </p:txBody>
      </p:sp>
      <p:sp>
        <p:nvSpPr>
          <p:cNvPr id="11" name="Text 9">
            <a:hlinkClick r:id="rId7"/>
          </p:cNvPr>
          <p:cNvSpPr/>
          <p:nvPr/>
        </p:nvSpPr>
        <p:spPr>
          <a:xfrm>
            <a:off x="768096" y="5358384"/>
            <a:ext cx="3657600" cy="237744"/>
          </a:xfrm>
          <a:prstGeom prst="rect">
            <a:avLst/>
          </a:prstGeom>
          <a:noFill/>
          <a:ln/>
        </p:spPr>
        <p:txBody>
          <a:bodyPr wrap="square" lIns="0" tIns="0" rIns="0" bIns="0" rtlCol="0" anchor="ctr"/>
          <a:lstStyle/>
          <a:p>
            <a:pPr marL="0" indent="0">
              <a:buNone/>
            </a:pPr>
            <a:r>
              <a:rPr lang="en-US" sz="1500" b="1" u="sng" dirty="0">
                <a:solidFill>
                  <a:srgbClr val="334155"/>
                </a:solidFill>
                <a:latin typeface="Aptos" pitchFamily="34" charset="0"/>
                <a:ea typeface="Aptos" pitchFamily="34" charset="-122"/>
                <a:cs typeface="Aptos" pitchFamily="34" charset="-120"/>
                <a:hlinkClick r:id="rId7">
                  <a:extLst>
                    <a:ext uri="{A12FA001-AC4F-418D-AE19-62706E023703}">
                      <ahyp:hlinkClr xmlns:ahyp="http://schemas.microsoft.com/office/drawing/2018/hyperlinkcolor" val="tx"/>
                    </a:ext>
                  </a:extLst>
                </a:hlinkClick>
              </a:rPr>
              <a:t>Main site: AGCP.ai</a:t>
            </a:r>
            <a:endParaRPr lang="en-US" sz="1500" dirty="0"/>
          </a:p>
        </p:txBody>
      </p:sp>
      <p:sp>
        <p:nvSpPr>
          <p:cNvPr id="12" name="Text 10"/>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3" name="Text 11"/>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Formal Execution Semantics</a:t>
            </a:r>
            <a:endParaRPr lang="en-US" sz="850" dirty="0"/>
          </a:p>
        </p:txBody>
      </p:sp>
      <p:sp>
        <p:nvSpPr>
          <p:cNvPr id="14" name="Text 12"/>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11</a:t>
            </a:r>
            <a:endParaRPr lang="en-US" sz="850" dirty="0"/>
          </a:p>
        </p:txBody>
      </p:sp>
      <p:pic>
        <p:nvPicPr>
          <p:cNvPr id="15" name="VO_012">
            <a:hlinkClick r:id="" action="ppaction://media"/>
            <a:extLst>
              <a:ext uri="{FF2B5EF4-FFF2-40B4-BE49-F238E27FC236}">
                <a16:creationId xmlns:a16="http://schemas.microsoft.com/office/drawing/2014/main" id="{E8155C2C-A9DC-99D4-B777-51AD03539F3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7136"/>
    </mc:Choice>
    <mc:Fallback>
      <p:transition spd="slow" advClick="0" advTm="271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36" fill="hold"/>
                                        <p:tgtEl>
                                          <p:spTgt spid="15"/>
                                        </p:tgtEl>
                                      </p:cBhvr>
                                    </p:cmd>
                                  </p:childTnLst>
                                </p:cTn>
                              </p:par>
                              <p:par>
                                <p:cTn id="7" presetID="1" presetClass="mediacall" presetSubtype="0" fill="hold" nodeType="withEffect">
                                  <p:stCondLst>
                                    <p:cond delay="0"/>
                                  </p:stCondLst>
                                  <p:childTnLst>
                                    <p:cmd type="call" cmd="playFrom(0.0)">
                                      <p:cBhvr>
                                        <p:cTn id="8" dur="2613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1688</Words>
  <Application>Microsoft Office PowerPoint</Application>
  <PresentationFormat>Widescreen</PresentationFormat>
  <Paragraphs>149</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AGCP.ai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Formal Execution Semantics and Safety Invariants</dc:title>
  <dc:subject>Formal Execution Semantics and Safety Invariants</dc:subject>
  <dc:creator>AGCP.ai</dc:creator>
  <cp:lastModifiedBy>John Willis</cp:lastModifiedBy>
  <cp:revision>2</cp:revision>
  <dcterms:created xsi:type="dcterms:W3CDTF">2026-09-05T15:02:02Z</dcterms:created>
  <dcterms:modified xsi:type="dcterms:W3CDTF">2026-09-05T19:50:28Z</dcterms:modified>
</cp:coreProperties>
</file>