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4" d="100"/>
          <a:sy n="74" d="100"/>
        </p:scale>
        <p:origin x="28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7282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This module covers the AGCP Operating Model and Semantic Architecture. The focus is not simply on what a control plane does, but on what its operating artifacts mean. The paper explains how proposals, governance context, canonical state, evidence, decisions, commits, and receipts should be interpreted so that implementations do not confuse orchestration state with governance authority. As you read, look for semantic boundaries. The paper is essentially a vocabulary and contract for moving from proposed autonomous action to governed execution.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This problem matters because autonomous systems often collapse request, context, authority, state, and execution into one operational workflow. When that happens, it becomes difficult to know whether a system merely accepted a request, validated a message, evaluated policy, or authorized a state change. Runtime governance requires these meanings to remain separate and inspectable. Semantic clarity also supports interoperability. Different systems can use different internal formats, but they need equivalent governance meanings if they are to be assessed or integrated reliably.</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paper addresses the operating protocol needed to move from agent proposal to governed execution. A proposal describes what is requested. A governance context envelope supplies information for evaluation. Canonical state identifies qualified authoritative state rather than arbitrary local state. Evidence qualification determines what information may be relied upon. A receipt records the governance outcome. The key problem is preventing ordinary orchestration state, such as a workflow status or task queue entry, from being mistaken for governance authority at the point of action.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core concepts define the semantic objects of AGCP operation. A proposal schema describes the requested action in controlled form. A governance context envelope carries information needed for evaluation. Canonical state is the qualified authoritative state used for governance decisions. Evidence qualification decides what supporting information is acceptable. Commit-bound semantics describe what must be true when the action becomes operational. A governance receipt makes the outcome portable and inspectable, so later systems can understand why an action was authorized, refused, or escalated.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key model is a semantic contract between proposed action, governance context, canonical state, decision, and receipt. Each element has a distinct role. Proposal is what is being requested. Context is what the control plane receives for evaluation. Canonical state is what the control plane treats as authoritative after qualification. Decision is the governance outcome. Receipt is the record that makes the outcome usable beyond the immediate transaction. This structure helps prevent implementations from treating validation, orchestration, and authorization as the same thing.</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critical distinction is between what is requested, what information supports evaluation, what state is authoritative, and what evidence records the result. A proposal is not the same as context. Context is not automatically qualified state. Canonical state is not whatever the calling agent happens to believe. A receipt is not merely a log line; it is evidence of a governance outcome. These distinctions matter because runtime governance depends on knowing exactly which information controlled the decision and whether the decision remained valid at commit.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Consider a containment agent that submits a proposed response action with evidence and policy references. The proposal describes the requested action. The governance context carries evidence, identity, scope, and other evaluation data. The control plane resolves qualified canonical state and evaluates admissibility. The resulting receipt records whether the action is authorized, refused, or pending human review. The important lesson is that the operating model treats the path from proposal to receipt as a governed semantic process, not just as message passing.</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paper contributes the semantic architecture for AGCP operating artifacts. It clarifies the boundaries among proposal, context, state, commit, and receipt. That matters because specifications and implementations can otherwise use similar words while implementing different governance meanings. The paper also bridges high-level architecture and implementable runtime behavior. It gives future protocols, schemas, and assessments a common conceptual target: not identical field names, but equivalent governance semantics.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This paper connects to the broader corpus by supplying vocabulary used by the specification, protocol, and assessment materials. The formal semantics work explains lifecycle and invariant behavior. The operating model explains the meaning of the artifacts that carry that behavior. AGCP uses these meanings in its control-plane pipeline. Governance compilation work also depends on this layer, because compiled governance artifacts must eventually produce machine-evaluable behavior that is semantically faithful to the original governance intent.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For real AI systems, the practical implication is that interfaces should preserve governance distinctions explicitly. A system should not treat a valid message as an authorized action, or a workflow state as canonical governance state. Assessment can then ask whether the implementation demonstrates equivalent semantics even if it uses different internal technologies. This is essential for multi-agent systems, where context, evidence, and authority may cross component boundaries before an action reaches an execution surface.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key takeaways are that semantics are part of the governance mechanism, not merely documentation. Canonical state must be qualified rather than assumed. Governance receipts make decisions portable, inspectable, and auditable. If those concepts are missing or collapsed, a system may still have useful automation, but it becomes much harder to prove that an action was admissible under the right authority, evidence, and state at the moment of execution.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Use the DOI shown here as the stable reading link, and use A G C P dot A I for the broader Runtime Governance materials. After reading, take the quiz at A G C P dot A I slash quiz dash A G C P dash operating dash model dash semantic dash architecture. The quiz focuses on the semantic boundaries in the paper: proposal, context, canonical state, evidence qualification, commit-bound semantics, and governance receipts.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xml"/><Relationship Id="rId7" Type="http://schemas.openxmlformats.org/officeDocument/2006/relationships/hyperlink" Target="https://agcp.ai" TargetMode="Externa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hyperlink" Target="https://agcp.ai/quiz-agcp-operating-model-semantic-architecture" TargetMode="External"/><Relationship Id="rId5" Type="http://schemas.openxmlformats.org/officeDocument/2006/relationships/hyperlink" Target="https://doi.org/10.5281/zenodo.20330062" TargetMode="External"/><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02050"/>
          </a:solidFill>
          <a:ln w="12700">
            <a:solidFill>
              <a:srgbClr val="002050"/>
            </a:solidFill>
            <a:prstDash val="solid"/>
          </a:ln>
        </p:spPr>
      </p:sp>
      <p:pic>
        <p:nvPicPr>
          <p:cNvPr id="3" name="Image 0" descr="/mnt/data/AGCP transparent logo with name.png"/>
          <p:cNvPicPr>
            <a:picLocks noChangeAspect="1"/>
          </p:cNvPicPr>
          <p:nvPr/>
        </p:nvPicPr>
        <p:blipFill>
          <a:blip r:embed="rId5"/>
          <a:stretch>
            <a:fillRect/>
          </a:stretch>
        </p:blipFill>
        <p:spPr>
          <a:xfrm>
            <a:off x="7452360" y="530352"/>
            <a:ext cx="4160520" cy="1664208"/>
          </a:xfrm>
          <a:prstGeom prst="rect">
            <a:avLst/>
          </a:prstGeom>
        </p:spPr>
      </p:pic>
      <p:sp>
        <p:nvSpPr>
          <p:cNvPr id="4" name="Text 1"/>
          <p:cNvSpPr/>
          <p:nvPr/>
        </p:nvSpPr>
        <p:spPr>
          <a:xfrm>
            <a:off x="658368" y="621792"/>
            <a:ext cx="5257800" cy="219456"/>
          </a:xfrm>
          <a:prstGeom prst="rect">
            <a:avLst/>
          </a:prstGeom>
          <a:noFill/>
          <a:ln/>
        </p:spPr>
        <p:txBody>
          <a:bodyPr wrap="square" lIns="0" tIns="0" rIns="0" bIns="0" rtlCol="0" anchor="ctr"/>
          <a:lstStyle/>
          <a:p>
            <a:pPr marL="0" indent="0">
              <a:buNone/>
            </a:pPr>
            <a:r>
              <a:rPr lang="en-US" sz="1200" b="1" dirty="0">
                <a:solidFill>
                  <a:srgbClr val="004080"/>
                </a:solidFill>
                <a:latin typeface="Aptos" pitchFamily="34" charset="0"/>
                <a:ea typeface="Aptos" pitchFamily="34" charset="-122"/>
                <a:cs typeface="Aptos" pitchFamily="34" charset="-120"/>
              </a:rPr>
              <a:t>Runtime Governance Reading Series</a:t>
            </a:r>
            <a:endParaRPr lang="en-US" sz="1200" dirty="0"/>
          </a:p>
        </p:txBody>
      </p:sp>
      <p:sp>
        <p:nvSpPr>
          <p:cNvPr id="5" name="Text 2"/>
          <p:cNvSpPr/>
          <p:nvPr/>
        </p:nvSpPr>
        <p:spPr>
          <a:xfrm>
            <a:off x="658368" y="1371600"/>
            <a:ext cx="6537960" cy="1143000"/>
          </a:xfrm>
          <a:prstGeom prst="rect">
            <a:avLst/>
          </a:prstGeom>
          <a:noFill/>
          <a:ln/>
        </p:spPr>
        <p:txBody>
          <a:bodyPr wrap="square" lIns="0" tIns="0" rIns="0" bIns="0" rtlCol="0" anchor="ctr">
            <a:normAutofit/>
          </a:bodyPr>
          <a:lstStyle/>
          <a:p>
            <a:pPr marL="0" indent="0">
              <a:buNone/>
            </a:pPr>
            <a:r>
              <a:rPr lang="en-US" sz="3600" b="1" dirty="0">
                <a:solidFill>
                  <a:srgbClr val="002050"/>
                </a:solidFill>
                <a:latin typeface="Aptos Display" pitchFamily="34" charset="0"/>
                <a:ea typeface="Aptos Display" pitchFamily="34" charset="-122"/>
                <a:cs typeface="Aptos Display" pitchFamily="34" charset="-120"/>
              </a:rPr>
              <a:t>AGCP Operating Model and Semantic Architecture</a:t>
            </a:r>
            <a:endParaRPr lang="en-US" sz="3600" dirty="0"/>
          </a:p>
        </p:txBody>
      </p:sp>
      <p:sp>
        <p:nvSpPr>
          <p:cNvPr id="6" name="Text 3"/>
          <p:cNvSpPr/>
          <p:nvPr/>
        </p:nvSpPr>
        <p:spPr>
          <a:xfrm>
            <a:off x="694944" y="2633472"/>
            <a:ext cx="7178040" cy="713232"/>
          </a:xfrm>
          <a:prstGeom prst="rect">
            <a:avLst/>
          </a:prstGeom>
          <a:noFill/>
          <a:ln/>
        </p:spPr>
        <p:txBody>
          <a:bodyPr wrap="square" lIns="0" tIns="0" rIns="0" bIns="0" rtlCol="0" anchor="ctr">
            <a:normAutofit/>
          </a:bodyPr>
          <a:lstStyle/>
          <a:p>
            <a:pPr marL="0" indent="0">
              <a:buNone/>
            </a:pPr>
            <a:r>
              <a:rPr lang="en-US" sz="1900" dirty="0">
                <a:solidFill>
                  <a:srgbClr val="334155"/>
                </a:solidFill>
                <a:latin typeface="Aptos" pitchFamily="34" charset="0"/>
                <a:ea typeface="Aptos" pitchFamily="34" charset="-122"/>
                <a:cs typeface="Aptos" pitchFamily="34" charset="-120"/>
              </a:rPr>
              <a:t>Proposal Schemas, Governance Context, Canonical State, and Commit-Bound Execution Semantics for Autonomous Systems</a:t>
            </a:r>
            <a:endParaRPr lang="en-US" sz="1900" dirty="0"/>
          </a:p>
        </p:txBody>
      </p:sp>
      <p:sp>
        <p:nvSpPr>
          <p:cNvPr id="7" name="Shape 4"/>
          <p:cNvSpPr/>
          <p:nvPr/>
        </p:nvSpPr>
        <p:spPr>
          <a:xfrm>
            <a:off x="694944" y="3639312"/>
            <a:ext cx="3977640" cy="0"/>
          </a:xfrm>
          <a:prstGeom prst="line">
            <a:avLst/>
          </a:prstGeom>
          <a:noFill/>
          <a:ln w="38100">
            <a:solidFill>
              <a:srgbClr val="003070"/>
            </a:solidFill>
            <a:prstDash val="solid"/>
          </a:ln>
        </p:spPr>
      </p:sp>
      <p:sp>
        <p:nvSpPr>
          <p:cNvPr id="8" name="Text 5"/>
          <p:cNvSpPr/>
          <p:nvPr/>
        </p:nvSpPr>
        <p:spPr>
          <a:xfrm>
            <a:off x="694944" y="4005072"/>
            <a:ext cx="9966960" cy="987552"/>
          </a:xfrm>
          <a:prstGeom prst="rect">
            <a:avLst/>
          </a:prstGeom>
          <a:noFill/>
          <a:ln/>
        </p:spPr>
        <p:txBody>
          <a:bodyPr wrap="square" lIns="254" tIns="254" rIns="254" bIns="254" rtlCol="0" anchor="ctr">
            <a:normAutofit/>
          </a:bodyPr>
          <a:lstStyle/>
          <a:p>
            <a:pPr marL="0" indent="0">
              <a:buNone/>
            </a:pPr>
            <a:r>
              <a:rPr lang="en-US" sz="1230" dirty="0">
                <a:solidFill>
                  <a:srgbClr val="111111"/>
                </a:solidFill>
                <a:latin typeface="Aptos" pitchFamily="34" charset="0"/>
                <a:ea typeface="Aptos" pitchFamily="34" charset="-122"/>
                <a:cs typeface="Aptos" pitchFamily="34" charset="-120"/>
              </a:rPr>
              <a:t>Willis, J. (2026). AGCP Operating Model and Semantic Architecture: Proposal Schemas, Governance Context, Canonical State, and Commit-Bound Execution Semantics for </a:t>
            </a:r>
            <a:r>
              <a:rPr lang="en-US" sz="1230">
                <a:solidFill>
                  <a:srgbClr val="111111"/>
                </a:solidFill>
                <a:latin typeface="Aptos" pitchFamily="34" charset="0"/>
                <a:ea typeface="Aptos" pitchFamily="34" charset="-122"/>
                <a:cs typeface="Aptos" pitchFamily="34" charset="-120"/>
              </a:rPr>
              <a:t>Autonomous Systems. </a:t>
            </a:r>
            <a:r>
              <a:rPr lang="en-US" sz="1230" dirty="0">
                <a:solidFill>
                  <a:srgbClr val="111111"/>
                </a:solidFill>
                <a:latin typeface="Aptos" pitchFamily="34" charset="0"/>
                <a:ea typeface="Aptos" pitchFamily="34" charset="-122"/>
                <a:cs typeface="Aptos" pitchFamily="34" charset="-120"/>
              </a:rPr>
              <a:t>Sustainable Future Tech, Inc. https://doi.org/10.5281/zenodo.20330062</a:t>
            </a:r>
            <a:endParaRPr lang="en-US" sz="1230" dirty="0"/>
          </a:p>
        </p:txBody>
      </p:sp>
      <p:sp>
        <p:nvSpPr>
          <p:cNvPr id="9" name="Shape 6"/>
          <p:cNvSpPr/>
          <p:nvPr/>
        </p:nvSpPr>
        <p:spPr>
          <a:xfrm>
            <a:off x="694944" y="5879592"/>
            <a:ext cx="1828800" cy="384048"/>
          </a:xfrm>
          <a:prstGeom prst="roundRect">
            <a:avLst>
              <a:gd name="adj" fmla="val 14286"/>
            </a:avLst>
          </a:prstGeom>
          <a:solidFill>
            <a:srgbClr val="FFFFFF"/>
          </a:solidFill>
          <a:ln w="15240">
            <a:solidFill>
              <a:srgbClr val="002050"/>
            </a:solidFill>
            <a:prstDash val="solid"/>
          </a:ln>
        </p:spPr>
      </p:sp>
      <p:sp>
        <p:nvSpPr>
          <p:cNvPr id="10" name="Text 7"/>
          <p:cNvSpPr/>
          <p:nvPr/>
        </p:nvSpPr>
        <p:spPr>
          <a:xfrm>
            <a:off x="914400" y="5998464"/>
            <a:ext cx="1371600" cy="146304"/>
          </a:xfrm>
          <a:prstGeom prst="rect">
            <a:avLst/>
          </a:prstGeom>
          <a:noFill/>
          <a:ln/>
        </p:spPr>
        <p:txBody>
          <a:bodyPr wrap="square" lIns="0" tIns="0" rIns="0" bIns="0" rtlCol="0" anchor="ctr"/>
          <a:lstStyle/>
          <a:p>
            <a:pPr marL="0" indent="0" algn="ctr">
              <a:buNone/>
            </a:pPr>
            <a:r>
              <a:rPr lang="en-US" sz="1200" b="1" dirty="0">
                <a:solidFill>
                  <a:srgbClr val="002050"/>
                </a:solidFill>
                <a:latin typeface="Aptos" pitchFamily="34" charset="0"/>
                <a:ea typeface="Aptos" pitchFamily="34" charset="-122"/>
                <a:cs typeface="Aptos" pitchFamily="34" charset="-120"/>
              </a:rPr>
              <a:t>AGCP.ai</a:t>
            </a:r>
            <a:endParaRPr lang="en-US" sz="1200" dirty="0"/>
          </a:p>
        </p:txBody>
      </p:sp>
      <p:pic>
        <p:nvPicPr>
          <p:cNvPr id="11" name="VO_001">
            <a:hlinkClick r:id="" action="ppaction://media"/>
            <a:extLst>
              <a:ext uri="{FF2B5EF4-FFF2-40B4-BE49-F238E27FC236}">
                <a16:creationId xmlns:a16="http://schemas.microsoft.com/office/drawing/2014/main" id="{F696181B-21C3-FF90-2215-71B793C7BA5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6808"/>
    </mc:Choice>
    <mc:Fallback xmlns="">
      <p:transition spd="slow" advClick="0" advTm="368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808" fill="hold"/>
                                        <p:tgtEl>
                                          <p:spTgt spid="11"/>
                                        </p:tgtEl>
                                      </p:cBhvr>
                                    </p:cmd>
                                  </p:childTnLst>
                                </p:cTn>
                              </p:par>
                              <p:par>
                                <p:cTn id="7" presetID="1" presetClass="mediacall" presetSubtype="0" fill="hold" nodeType="withEffect">
                                  <p:stCondLst>
                                    <p:cond delay="0"/>
                                  </p:stCondLst>
                                  <p:childTnLst>
                                    <p:cmd type="call" cmd="playFrom(0.0)">
                                      <p:cBhvr>
                                        <p:cTn id="8" dur="3580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3070"/>
          </a:solidFill>
          <a:ln w="12700">
            <a:solidFill>
              <a:srgbClr val="00307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Why this problem matters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Operating Model</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307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Autonomous systems often collapse request, context, authority, state, and execution into one workflow.
</a:t>
            </a:r>
            <a:r>
              <a:rPr lang="en-US" sz="2200" b="1" dirty="0">
                <a:solidFill>
                  <a:srgbClr val="00307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Governance requires these concepts to remain separate and inspectable.
</a:t>
            </a:r>
            <a:r>
              <a:rPr lang="en-US" sz="2200" b="1" dirty="0">
                <a:solidFill>
                  <a:srgbClr val="00307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Semantic clarity is needed for interoperability and assessment.</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Operating Model</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01</a:t>
            </a:r>
            <a:endParaRPr lang="en-US" sz="850" dirty="0"/>
          </a:p>
        </p:txBody>
      </p:sp>
      <p:pic>
        <p:nvPicPr>
          <p:cNvPr id="9" name="VO_002">
            <a:hlinkClick r:id="" action="ppaction://media"/>
            <a:extLst>
              <a:ext uri="{FF2B5EF4-FFF2-40B4-BE49-F238E27FC236}">
                <a16:creationId xmlns:a16="http://schemas.microsoft.com/office/drawing/2014/main" id="{D2C4A463-9414-FDD5-47EF-4188FE0676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8296"/>
    </mc:Choice>
    <mc:Fallback xmlns="">
      <p:transition spd="slow" advClick="0" advTm="3829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296" fill="hold"/>
                                        <p:tgtEl>
                                          <p:spTgt spid="9"/>
                                        </p:tgtEl>
                                      </p:cBhvr>
                                    </p:cmd>
                                  </p:childTnLst>
                                </p:cTn>
                              </p:par>
                              <p:par>
                                <p:cTn id="7" presetID="1" presetClass="mediacall" presetSubtype="0" fill="hold" nodeType="withEffect">
                                  <p:stCondLst>
                                    <p:cond delay="0"/>
                                  </p:stCondLst>
                                  <p:childTnLst>
                                    <p:cmd type="call" cmd="playFrom(0.0)">
                                      <p:cBhvr>
                                        <p:cTn id="8" dur="3729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3070"/>
          </a:solidFill>
          <a:ln w="12700">
            <a:solidFill>
              <a:srgbClr val="00307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The problem the paper addresses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Operating Model</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307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The paper addresses the operating protocol needed to move from agent proposal to governed execution.
</a:t>
            </a:r>
            <a:r>
              <a:rPr lang="en-US" sz="2200" b="1" dirty="0">
                <a:solidFill>
                  <a:srgbClr val="00307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It defines how proposals, context, state, evidence, and receipts should be interpreted.
</a:t>
            </a:r>
            <a:r>
              <a:rPr lang="en-US" sz="2200" b="1" dirty="0">
                <a:solidFill>
                  <a:srgbClr val="00307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It prevents orchestration state from being mistaken for governance authority.</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Operating Model</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02</a:t>
            </a:r>
            <a:endParaRPr lang="en-US" sz="850" dirty="0"/>
          </a:p>
        </p:txBody>
      </p:sp>
      <p:pic>
        <p:nvPicPr>
          <p:cNvPr id="9" name="VO_003">
            <a:hlinkClick r:id="" action="ppaction://media"/>
            <a:extLst>
              <a:ext uri="{FF2B5EF4-FFF2-40B4-BE49-F238E27FC236}">
                <a16:creationId xmlns:a16="http://schemas.microsoft.com/office/drawing/2014/main" id="{11FBB13E-EC0A-D420-02DB-27A35CBDA61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8440"/>
    </mc:Choice>
    <mc:Fallback xmlns="">
      <p:transition spd="slow" advClick="0" advTm="3844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440" fill="hold"/>
                                        <p:tgtEl>
                                          <p:spTgt spid="9"/>
                                        </p:tgtEl>
                                      </p:cBhvr>
                                    </p:cmd>
                                  </p:childTnLst>
                                </p:cTn>
                              </p:par>
                              <p:par>
                                <p:cTn id="7" presetID="1" presetClass="mediacall" presetSubtype="0" fill="hold" nodeType="withEffect">
                                  <p:stCondLst>
                                    <p:cond delay="0"/>
                                  </p:stCondLst>
                                  <p:childTnLst>
                                    <p:cmd type="call" cmd="playFrom(0.0)">
                                      <p:cBhvr>
                                        <p:cTn id="8" dur="3744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3070"/>
          </a:solidFill>
          <a:ln w="12700">
            <a:solidFill>
              <a:srgbClr val="00307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Core concepts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Operating Model</a:t>
            </a:r>
            <a:endParaRPr lang="en-US" sz="800" dirty="0"/>
          </a:p>
        </p:txBody>
      </p:sp>
      <p:sp>
        <p:nvSpPr>
          <p:cNvPr id="5" name="Shape 3"/>
          <p:cNvSpPr/>
          <p:nvPr/>
        </p:nvSpPr>
        <p:spPr>
          <a:xfrm>
            <a:off x="685800" y="1508760"/>
            <a:ext cx="3505200" cy="566928"/>
          </a:xfrm>
          <a:prstGeom prst="roundRect">
            <a:avLst>
              <a:gd name="adj" fmla="val 12903"/>
            </a:avLst>
          </a:prstGeom>
          <a:solidFill>
            <a:srgbClr val="FFFFFF"/>
          </a:solidFill>
          <a:ln w="15240">
            <a:solidFill>
              <a:srgbClr val="003070">
                <a:alpha val="85000"/>
              </a:srgbClr>
            </a:solidFill>
            <a:prstDash val="solid"/>
          </a:ln>
        </p:spPr>
      </p:sp>
      <p:sp>
        <p:nvSpPr>
          <p:cNvPr id="6" name="Text 4"/>
          <p:cNvSpPr/>
          <p:nvPr/>
        </p:nvSpPr>
        <p:spPr>
          <a:xfrm>
            <a:off x="841248" y="1655064"/>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Proposal schema</a:t>
            </a:r>
            <a:endParaRPr lang="en-US" sz="1700" dirty="0"/>
          </a:p>
        </p:txBody>
      </p:sp>
      <p:sp>
        <p:nvSpPr>
          <p:cNvPr id="7" name="Shape 5"/>
          <p:cNvSpPr/>
          <p:nvPr/>
        </p:nvSpPr>
        <p:spPr>
          <a:xfrm>
            <a:off x="4419600" y="1508760"/>
            <a:ext cx="3505200" cy="566928"/>
          </a:xfrm>
          <a:prstGeom prst="roundRect">
            <a:avLst>
              <a:gd name="adj" fmla="val 12903"/>
            </a:avLst>
          </a:prstGeom>
          <a:solidFill>
            <a:srgbClr val="FFFFFF"/>
          </a:solidFill>
          <a:ln w="15240">
            <a:solidFill>
              <a:srgbClr val="003070">
                <a:alpha val="85000"/>
              </a:srgbClr>
            </a:solidFill>
            <a:prstDash val="solid"/>
          </a:ln>
        </p:spPr>
      </p:sp>
      <p:sp>
        <p:nvSpPr>
          <p:cNvPr id="8" name="Text 6"/>
          <p:cNvSpPr/>
          <p:nvPr/>
        </p:nvSpPr>
        <p:spPr>
          <a:xfrm>
            <a:off x="4575048" y="1655064"/>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Governance context envelope</a:t>
            </a:r>
            <a:endParaRPr lang="en-US" sz="1700" dirty="0"/>
          </a:p>
        </p:txBody>
      </p:sp>
      <p:sp>
        <p:nvSpPr>
          <p:cNvPr id="9" name="Shape 7"/>
          <p:cNvSpPr/>
          <p:nvPr/>
        </p:nvSpPr>
        <p:spPr>
          <a:xfrm>
            <a:off x="8153400" y="1508760"/>
            <a:ext cx="3505200" cy="566928"/>
          </a:xfrm>
          <a:prstGeom prst="roundRect">
            <a:avLst>
              <a:gd name="adj" fmla="val 12903"/>
            </a:avLst>
          </a:prstGeom>
          <a:solidFill>
            <a:srgbClr val="FFFFFF"/>
          </a:solidFill>
          <a:ln w="15240">
            <a:solidFill>
              <a:srgbClr val="003070">
                <a:alpha val="85000"/>
              </a:srgbClr>
            </a:solidFill>
            <a:prstDash val="solid"/>
          </a:ln>
        </p:spPr>
      </p:sp>
      <p:sp>
        <p:nvSpPr>
          <p:cNvPr id="10" name="Text 8"/>
          <p:cNvSpPr/>
          <p:nvPr/>
        </p:nvSpPr>
        <p:spPr>
          <a:xfrm>
            <a:off x="8308848" y="1655064"/>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Canonical state</a:t>
            </a:r>
            <a:endParaRPr lang="en-US" sz="1700" dirty="0"/>
          </a:p>
        </p:txBody>
      </p:sp>
      <p:sp>
        <p:nvSpPr>
          <p:cNvPr id="11" name="Shape 9"/>
          <p:cNvSpPr/>
          <p:nvPr/>
        </p:nvSpPr>
        <p:spPr>
          <a:xfrm>
            <a:off x="685800" y="2322576"/>
            <a:ext cx="3505200" cy="566928"/>
          </a:xfrm>
          <a:prstGeom prst="roundRect">
            <a:avLst>
              <a:gd name="adj" fmla="val 12903"/>
            </a:avLst>
          </a:prstGeom>
          <a:solidFill>
            <a:srgbClr val="FFFFFF"/>
          </a:solidFill>
          <a:ln w="15240">
            <a:solidFill>
              <a:srgbClr val="003070">
                <a:alpha val="85000"/>
              </a:srgbClr>
            </a:solidFill>
            <a:prstDash val="solid"/>
          </a:ln>
        </p:spPr>
      </p:sp>
      <p:sp>
        <p:nvSpPr>
          <p:cNvPr id="12" name="Text 10"/>
          <p:cNvSpPr/>
          <p:nvPr/>
        </p:nvSpPr>
        <p:spPr>
          <a:xfrm>
            <a:off x="841248" y="2468880"/>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Evidence qualification</a:t>
            </a:r>
            <a:endParaRPr lang="en-US" sz="1700" dirty="0"/>
          </a:p>
        </p:txBody>
      </p:sp>
      <p:sp>
        <p:nvSpPr>
          <p:cNvPr id="13" name="Shape 11"/>
          <p:cNvSpPr/>
          <p:nvPr/>
        </p:nvSpPr>
        <p:spPr>
          <a:xfrm>
            <a:off x="4419600" y="2322576"/>
            <a:ext cx="3505200" cy="566928"/>
          </a:xfrm>
          <a:prstGeom prst="roundRect">
            <a:avLst>
              <a:gd name="adj" fmla="val 12903"/>
            </a:avLst>
          </a:prstGeom>
          <a:solidFill>
            <a:srgbClr val="FFFFFF"/>
          </a:solidFill>
          <a:ln w="15240">
            <a:solidFill>
              <a:srgbClr val="003070">
                <a:alpha val="85000"/>
              </a:srgbClr>
            </a:solidFill>
            <a:prstDash val="solid"/>
          </a:ln>
        </p:spPr>
      </p:sp>
      <p:sp>
        <p:nvSpPr>
          <p:cNvPr id="14" name="Text 12"/>
          <p:cNvSpPr/>
          <p:nvPr/>
        </p:nvSpPr>
        <p:spPr>
          <a:xfrm>
            <a:off x="4575048" y="2468880"/>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Commit-bound semantics</a:t>
            </a:r>
            <a:endParaRPr lang="en-US" sz="1700" dirty="0"/>
          </a:p>
        </p:txBody>
      </p:sp>
      <p:sp>
        <p:nvSpPr>
          <p:cNvPr id="15" name="Shape 13"/>
          <p:cNvSpPr/>
          <p:nvPr/>
        </p:nvSpPr>
        <p:spPr>
          <a:xfrm>
            <a:off x="8153400" y="2322576"/>
            <a:ext cx="3505200" cy="566928"/>
          </a:xfrm>
          <a:prstGeom prst="roundRect">
            <a:avLst>
              <a:gd name="adj" fmla="val 12903"/>
            </a:avLst>
          </a:prstGeom>
          <a:solidFill>
            <a:srgbClr val="FFFFFF"/>
          </a:solidFill>
          <a:ln w="15240">
            <a:solidFill>
              <a:srgbClr val="003070">
                <a:alpha val="85000"/>
              </a:srgbClr>
            </a:solidFill>
            <a:prstDash val="solid"/>
          </a:ln>
        </p:spPr>
      </p:sp>
      <p:sp>
        <p:nvSpPr>
          <p:cNvPr id="16" name="Text 14"/>
          <p:cNvSpPr/>
          <p:nvPr/>
        </p:nvSpPr>
        <p:spPr>
          <a:xfrm>
            <a:off x="8308848" y="2468880"/>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Governance receipt</a:t>
            </a:r>
            <a:endParaRPr lang="en-US" sz="1700" dirty="0"/>
          </a:p>
        </p:txBody>
      </p:sp>
      <p:sp>
        <p:nvSpPr>
          <p:cNvPr id="17" name="Text 15"/>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8" name="Text 16"/>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Operating Model</a:t>
            </a:r>
            <a:endParaRPr lang="en-US" sz="850" dirty="0"/>
          </a:p>
        </p:txBody>
      </p:sp>
      <p:sp>
        <p:nvSpPr>
          <p:cNvPr id="19" name="Text 17"/>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03</a:t>
            </a:r>
            <a:endParaRPr lang="en-US" sz="850" dirty="0"/>
          </a:p>
        </p:txBody>
      </p:sp>
      <p:pic>
        <p:nvPicPr>
          <p:cNvPr id="20" name="VO_004">
            <a:hlinkClick r:id="" action="ppaction://media"/>
            <a:extLst>
              <a:ext uri="{FF2B5EF4-FFF2-40B4-BE49-F238E27FC236}">
                <a16:creationId xmlns:a16="http://schemas.microsoft.com/office/drawing/2014/main" id="{BEFD1F31-A8A9-04DC-CF12-596769816E3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9688"/>
    </mc:Choice>
    <mc:Fallback xmlns="">
      <p:transition spd="slow" advClick="0" advTm="396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688" fill="hold"/>
                                        <p:tgtEl>
                                          <p:spTgt spid="20"/>
                                        </p:tgtEl>
                                      </p:cBhvr>
                                    </p:cmd>
                                  </p:childTnLst>
                                </p:cTn>
                              </p:par>
                              <p:par>
                                <p:cTn id="7" presetID="1" presetClass="mediacall" presetSubtype="0" fill="hold" nodeType="withEffect">
                                  <p:stCondLst>
                                    <p:cond delay="0"/>
                                  </p:stCondLst>
                                  <p:childTnLst>
                                    <p:cmd type="call" cmd="playFrom(0.0)">
                                      <p:cBhvr>
                                        <p:cTn id="8" dur="38688"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3070"/>
          </a:solidFill>
          <a:ln w="12700">
            <a:solidFill>
              <a:srgbClr val="00307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Key architecture / model</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Operating Model</a:t>
            </a:r>
            <a:endParaRPr lang="en-US" sz="800" dirty="0"/>
          </a:p>
        </p:txBody>
      </p:sp>
      <p:sp>
        <p:nvSpPr>
          <p:cNvPr id="5" name="Text 3"/>
          <p:cNvSpPr/>
          <p:nvPr/>
        </p:nvSpPr>
        <p:spPr>
          <a:xfrm>
            <a:off x="713232" y="1298448"/>
            <a:ext cx="10789920" cy="566928"/>
          </a:xfrm>
          <a:prstGeom prst="rect">
            <a:avLst/>
          </a:prstGeom>
          <a:noFill/>
          <a:ln/>
        </p:spPr>
        <p:txBody>
          <a:bodyPr wrap="square" lIns="0" tIns="0" rIns="0" bIns="0" rtlCol="0" anchor="ctr">
            <a:normAutofit/>
          </a:bodyPr>
          <a:lstStyle/>
          <a:p>
            <a:pPr marL="0" indent="0">
              <a:buNone/>
            </a:pPr>
            <a:r>
              <a:rPr lang="en-US" sz="1900" b="1" dirty="0">
                <a:solidFill>
                  <a:srgbClr val="111111"/>
                </a:solidFill>
                <a:latin typeface="Aptos" pitchFamily="34" charset="0"/>
                <a:ea typeface="Aptos" pitchFamily="34" charset="-122"/>
                <a:cs typeface="Aptos" pitchFamily="34" charset="-120"/>
              </a:rPr>
              <a:t>The operating model defines the semantic contract between proposed action, governance context, canonical state, decision, and commit.</a:t>
            </a:r>
            <a:endParaRPr lang="en-US" sz="1900" dirty="0"/>
          </a:p>
        </p:txBody>
      </p:sp>
      <p:sp>
        <p:nvSpPr>
          <p:cNvPr id="6" name="Shape 4"/>
          <p:cNvSpPr/>
          <p:nvPr/>
        </p:nvSpPr>
        <p:spPr>
          <a:xfrm>
            <a:off x="2295144" y="2194560"/>
            <a:ext cx="667512" cy="237744"/>
          </a:xfrm>
          <a:prstGeom prst="chevron">
            <a:avLst/>
          </a:prstGeom>
          <a:solidFill>
            <a:srgbClr val="003070">
              <a:alpha val="72000"/>
            </a:srgbClr>
          </a:solidFill>
          <a:ln w="12700">
            <a:solidFill>
              <a:srgbClr val="003070">
                <a:alpha val="0"/>
              </a:srgbClr>
            </a:solidFill>
            <a:prstDash val="solid"/>
          </a:ln>
        </p:spPr>
      </p:sp>
      <p:sp>
        <p:nvSpPr>
          <p:cNvPr id="7" name="Shape 5"/>
          <p:cNvSpPr/>
          <p:nvPr/>
        </p:nvSpPr>
        <p:spPr>
          <a:xfrm>
            <a:off x="4626864" y="2194560"/>
            <a:ext cx="667512" cy="237744"/>
          </a:xfrm>
          <a:prstGeom prst="chevron">
            <a:avLst/>
          </a:prstGeom>
          <a:solidFill>
            <a:srgbClr val="003070">
              <a:alpha val="72000"/>
            </a:srgbClr>
          </a:solidFill>
          <a:ln w="12700">
            <a:solidFill>
              <a:srgbClr val="003070">
                <a:alpha val="0"/>
              </a:srgbClr>
            </a:solidFill>
            <a:prstDash val="solid"/>
          </a:ln>
        </p:spPr>
      </p:sp>
      <p:sp>
        <p:nvSpPr>
          <p:cNvPr id="8" name="Shape 6"/>
          <p:cNvSpPr/>
          <p:nvPr/>
        </p:nvSpPr>
        <p:spPr>
          <a:xfrm>
            <a:off x="6958584" y="2194560"/>
            <a:ext cx="667512" cy="237744"/>
          </a:xfrm>
          <a:prstGeom prst="chevron">
            <a:avLst/>
          </a:prstGeom>
          <a:solidFill>
            <a:srgbClr val="003070">
              <a:alpha val="72000"/>
            </a:srgbClr>
          </a:solidFill>
          <a:ln w="12700">
            <a:solidFill>
              <a:srgbClr val="003070">
                <a:alpha val="0"/>
              </a:srgbClr>
            </a:solidFill>
            <a:prstDash val="solid"/>
          </a:ln>
        </p:spPr>
      </p:sp>
      <p:sp>
        <p:nvSpPr>
          <p:cNvPr id="9" name="Shape 7"/>
          <p:cNvSpPr/>
          <p:nvPr/>
        </p:nvSpPr>
        <p:spPr>
          <a:xfrm>
            <a:off x="9290304" y="2194560"/>
            <a:ext cx="667512" cy="237744"/>
          </a:xfrm>
          <a:prstGeom prst="chevron">
            <a:avLst/>
          </a:prstGeom>
          <a:solidFill>
            <a:srgbClr val="003070">
              <a:alpha val="72000"/>
            </a:srgbClr>
          </a:solidFill>
          <a:ln w="12700">
            <a:solidFill>
              <a:srgbClr val="003070">
                <a:alpha val="0"/>
              </a:srgbClr>
            </a:solidFill>
            <a:prstDash val="solid"/>
          </a:ln>
        </p:spPr>
      </p:sp>
      <p:sp>
        <p:nvSpPr>
          <p:cNvPr id="10" name="Shape 8"/>
          <p:cNvSpPr/>
          <p:nvPr/>
        </p:nvSpPr>
        <p:spPr>
          <a:xfrm>
            <a:off x="685800" y="1874520"/>
            <a:ext cx="1554480" cy="877824"/>
          </a:xfrm>
          <a:prstGeom prst="roundRect">
            <a:avLst>
              <a:gd name="adj" fmla="val 8333"/>
            </a:avLst>
          </a:prstGeom>
          <a:solidFill>
            <a:srgbClr val="003070"/>
          </a:solidFill>
          <a:ln w="12700">
            <a:solidFill>
              <a:srgbClr val="003070"/>
            </a:solidFill>
            <a:prstDash val="solid"/>
          </a:ln>
        </p:spPr>
      </p:sp>
      <p:sp>
        <p:nvSpPr>
          <p:cNvPr id="11" name="Text 9"/>
          <p:cNvSpPr/>
          <p:nvPr/>
        </p:nvSpPr>
        <p:spPr>
          <a:xfrm>
            <a:off x="81381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Proposal</a:t>
            </a:r>
            <a:endParaRPr lang="en-US" sz="1350" dirty="0"/>
          </a:p>
        </p:txBody>
      </p:sp>
      <p:sp>
        <p:nvSpPr>
          <p:cNvPr id="12" name="Shape 10"/>
          <p:cNvSpPr/>
          <p:nvPr/>
        </p:nvSpPr>
        <p:spPr>
          <a:xfrm>
            <a:off x="3017520" y="1874520"/>
            <a:ext cx="1554480" cy="877824"/>
          </a:xfrm>
          <a:prstGeom prst="roundRect">
            <a:avLst>
              <a:gd name="adj" fmla="val 8333"/>
            </a:avLst>
          </a:prstGeom>
          <a:solidFill>
            <a:srgbClr val="003070"/>
          </a:solidFill>
          <a:ln w="12700">
            <a:solidFill>
              <a:srgbClr val="003070"/>
            </a:solidFill>
            <a:prstDash val="solid"/>
          </a:ln>
        </p:spPr>
      </p:sp>
      <p:sp>
        <p:nvSpPr>
          <p:cNvPr id="13" name="Text 11"/>
          <p:cNvSpPr/>
          <p:nvPr/>
        </p:nvSpPr>
        <p:spPr>
          <a:xfrm>
            <a:off x="314553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Governance context</a:t>
            </a:r>
            <a:endParaRPr lang="en-US" sz="1350" dirty="0"/>
          </a:p>
        </p:txBody>
      </p:sp>
      <p:sp>
        <p:nvSpPr>
          <p:cNvPr id="14" name="Shape 12"/>
          <p:cNvSpPr/>
          <p:nvPr/>
        </p:nvSpPr>
        <p:spPr>
          <a:xfrm>
            <a:off x="5349240" y="1874520"/>
            <a:ext cx="1554480" cy="877824"/>
          </a:xfrm>
          <a:prstGeom prst="roundRect">
            <a:avLst>
              <a:gd name="adj" fmla="val 8333"/>
            </a:avLst>
          </a:prstGeom>
          <a:solidFill>
            <a:srgbClr val="003070"/>
          </a:solidFill>
          <a:ln w="12700">
            <a:solidFill>
              <a:srgbClr val="003070"/>
            </a:solidFill>
            <a:prstDash val="solid"/>
          </a:ln>
        </p:spPr>
      </p:sp>
      <p:sp>
        <p:nvSpPr>
          <p:cNvPr id="15" name="Text 13"/>
          <p:cNvSpPr/>
          <p:nvPr/>
        </p:nvSpPr>
        <p:spPr>
          <a:xfrm>
            <a:off x="547725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Canonical state</a:t>
            </a:r>
            <a:endParaRPr lang="en-US" sz="1350" dirty="0"/>
          </a:p>
        </p:txBody>
      </p:sp>
      <p:sp>
        <p:nvSpPr>
          <p:cNvPr id="16" name="Shape 14"/>
          <p:cNvSpPr/>
          <p:nvPr/>
        </p:nvSpPr>
        <p:spPr>
          <a:xfrm>
            <a:off x="7680960" y="1874520"/>
            <a:ext cx="1554480" cy="877824"/>
          </a:xfrm>
          <a:prstGeom prst="roundRect">
            <a:avLst>
              <a:gd name="adj" fmla="val 8333"/>
            </a:avLst>
          </a:prstGeom>
          <a:solidFill>
            <a:srgbClr val="003070"/>
          </a:solidFill>
          <a:ln w="12700">
            <a:solidFill>
              <a:srgbClr val="003070"/>
            </a:solidFill>
            <a:prstDash val="solid"/>
          </a:ln>
        </p:spPr>
      </p:sp>
      <p:sp>
        <p:nvSpPr>
          <p:cNvPr id="17" name="Text 15"/>
          <p:cNvSpPr/>
          <p:nvPr/>
        </p:nvSpPr>
        <p:spPr>
          <a:xfrm>
            <a:off x="780897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Decision</a:t>
            </a:r>
            <a:endParaRPr lang="en-US" sz="1350" dirty="0"/>
          </a:p>
        </p:txBody>
      </p:sp>
      <p:sp>
        <p:nvSpPr>
          <p:cNvPr id="18" name="Shape 16"/>
          <p:cNvSpPr/>
          <p:nvPr/>
        </p:nvSpPr>
        <p:spPr>
          <a:xfrm>
            <a:off x="10012680" y="1874520"/>
            <a:ext cx="1554480" cy="877824"/>
          </a:xfrm>
          <a:prstGeom prst="roundRect">
            <a:avLst>
              <a:gd name="adj" fmla="val 8333"/>
            </a:avLst>
          </a:prstGeom>
          <a:solidFill>
            <a:srgbClr val="003070"/>
          </a:solidFill>
          <a:ln w="12700">
            <a:solidFill>
              <a:srgbClr val="003070"/>
            </a:solidFill>
            <a:prstDash val="solid"/>
          </a:ln>
        </p:spPr>
      </p:sp>
      <p:sp>
        <p:nvSpPr>
          <p:cNvPr id="19" name="Text 17"/>
          <p:cNvSpPr/>
          <p:nvPr/>
        </p:nvSpPr>
        <p:spPr>
          <a:xfrm>
            <a:off x="1014069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Receipt</a:t>
            </a:r>
            <a:endParaRPr lang="en-US" sz="1350" dirty="0"/>
          </a:p>
        </p:txBody>
      </p:sp>
      <p:sp>
        <p:nvSpPr>
          <p:cNvPr id="20" name="Text 18"/>
          <p:cNvSpPr/>
          <p:nvPr/>
        </p:nvSpPr>
        <p:spPr>
          <a:xfrm>
            <a:off x="713232" y="3273552"/>
            <a:ext cx="10515600" cy="1572768"/>
          </a:xfrm>
          <a:prstGeom prst="rect">
            <a:avLst/>
          </a:prstGeom>
          <a:noFill/>
          <a:ln/>
        </p:spPr>
        <p:txBody>
          <a:bodyPr wrap="square" lIns="508" tIns="508" rIns="508" bIns="508" rtlCol="0" anchor="t">
            <a:normAutofit/>
          </a:bodyPr>
          <a:lstStyle/>
          <a:p>
            <a:pPr marL="0" indent="0">
              <a:buNone/>
            </a:pPr>
            <a:r>
              <a:rPr lang="en-US" sz="1700" b="1" dirty="0">
                <a:solidFill>
                  <a:srgbClr val="003070"/>
                </a:solidFill>
                <a:latin typeface="Aptos" pitchFamily="34" charset="0"/>
                <a:ea typeface="Aptos" pitchFamily="34" charset="-122"/>
                <a:cs typeface="Aptos" pitchFamily="34" charset="-120"/>
              </a:rPr>
              <a:t>• </a:t>
            </a:r>
            <a:r>
              <a:rPr lang="en-US" sz="1700" dirty="0">
                <a:solidFill>
                  <a:srgbClr val="111111"/>
                </a:solidFill>
                <a:latin typeface="Aptos" pitchFamily="34" charset="0"/>
                <a:ea typeface="Aptos" pitchFamily="34" charset="-122"/>
                <a:cs typeface="Aptos" pitchFamily="34" charset="-120"/>
              </a:rPr>
              <a:t>The paper organizes the problem as a sequence of controlled transformations.
</a:t>
            </a:r>
            <a:r>
              <a:rPr lang="en-US" sz="1700" b="1" dirty="0">
                <a:solidFill>
                  <a:srgbClr val="003070"/>
                </a:solidFill>
                <a:latin typeface="Aptos" pitchFamily="34" charset="0"/>
                <a:ea typeface="Aptos" pitchFamily="34" charset="-122"/>
                <a:cs typeface="Aptos" pitchFamily="34" charset="-120"/>
              </a:rPr>
              <a:t>• </a:t>
            </a:r>
            <a:r>
              <a:rPr lang="en-US" sz="1700" dirty="0">
                <a:solidFill>
                  <a:srgbClr val="111111"/>
                </a:solidFill>
                <a:latin typeface="Aptos" pitchFamily="34" charset="0"/>
                <a:ea typeface="Aptos" pitchFamily="34" charset="-122"/>
                <a:cs typeface="Aptos" pitchFamily="34" charset="-120"/>
              </a:rPr>
              <a:t>Each step preserves a different governance property.
</a:t>
            </a:r>
            <a:r>
              <a:rPr lang="en-US" sz="1700" b="1" dirty="0">
                <a:solidFill>
                  <a:srgbClr val="003070"/>
                </a:solidFill>
                <a:latin typeface="Aptos" pitchFamily="34" charset="0"/>
                <a:ea typeface="Aptos" pitchFamily="34" charset="-122"/>
                <a:cs typeface="Aptos" pitchFamily="34" charset="-120"/>
              </a:rPr>
              <a:t>• </a:t>
            </a:r>
            <a:r>
              <a:rPr lang="en-US" sz="1700" dirty="0">
                <a:solidFill>
                  <a:srgbClr val="111111"/>
                </a:solidFill>
                <a:latin typeface="Aptos" pitchFamily="34" charset="0"/>
                <a:ea typeface="Aptos" pitchFamily="34" charset="-122"/>
                <a:cs typeface="Aptos" pitchFamily="34" charset="-120"/>
              </a:rPr>
              <a:t>The model is useful because it exposes where ordinary workflows collapse governance distinctions.</a:t>
            </a:r>
            <a:endParaRPr lang="en-US" sz="1700" dirty="0"/>
          </a:p>
        </p:txBody>
      </p:sp>
      <p:sp>
        <p:nvSpPr>
          <p:cNvPr id="21" name="Text 19"/>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22" name="Text 20"/>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Operating Model</a:t>
            </a:r>
            <a:endParaRPr lang="en-US" sz="850" dirty="0"/>
          </a:p>
        </p:txBody>
      </p:sp>
      <p:sp>
        <p:nvSpPr>
          <p:cNvPr id="23" name="Text 21"/>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04</a:t>
            </a:r>
            <a:endParaRPr lang="en-US" sz="850" dirty="0"/>
          </a:p>
        </p:txBody>
      </p:sp>
      <p:pic>
        <p:nvPicPr>
          <p:cNvPr id="24" name="VO_005">
            <a:hlinkClick r:id="" action="ppaction://media"/>
            <a:extLst>
              <a:ext uri="{FF2B5EF4-FFF2-40B4-BE49-F238E27FC236}">
                <a16:creationId xmlns:a16="http://schemas.microsoft.com/office/drawing/2014/main" id="{CEE2B08C-8006-0D9F-6358-61FB3343B4A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7984"/>
    </mc:Choice>
    <mc:Fallback xmlns="">
      <p:transition spd="slow" advClick="0" advTm="3798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984" fill="hold"/>
                                        <p:tgtEl>
                                          <p:spTgt spid="24"/>
                                        </p:tgtEl>
                                      </p:cBhvr>
                                    </p:cmd>
                                  </p:childTnLst>
                                </p:cTn>
                              </p:par>
                              <p:par>
                                <p:cTn id="7" presetID="1" presetClass="mediacall" presetSubtype="0" fill="hold" nodeType="withEffect">
                                  <p:stCondLst>
                                    <p:cond delay="0"/>
                                  </p:stCondLst>
                                  <p:childTnLst>
                                    <p:cmd type="call" cmd="playFrom(0.0)">
                                      <p:cBhvr>
                                        <p:cTn id="8" dur="36984"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3070"/>
          </a:solidFill>
          <a:ln w="12700">
            <a:solidFill>
              <a:srgbClr val="00307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Critical distinctions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Operating Model</a:t>
            </a:r>
            <a:endParaRPr lang="en-US" sz="800" dirty="0"/>
          </a:p>
        </p:txBody>
      </p:sp>
      <p:sp>
        <p:nvSpPr>
          <p:cNvPr id="5" name="Shape 3"/>
          <p:cNvSpPr/>
          <p:nvPr/>
        </p:nvSpPr>
        <p:spPr>
          <a:xfrm>
            <a:off x="749808" y="1280160"/>
            <a:ext cx="4983480" cy="274320"/>
          </a:xfrm>
          <a:prstGeom prst="rect">
            <a:avLst/>
          </a:prstGeom>
          <a:solidFill>
            <a:srgbClr val="003070"/>
          </a:solidFill>
          <a:ln w="12700">
            <a:solidFill>
              <a:srgbClr val="003070"/>
            </a:solidFill>
            <a:prstDash val="solid"/>
          </a:ln>
        </p:spPr>
      </p:sp>
      <p:sp>
        <p:nvSpPr>
          <p:cNvPr id="6" name="Shape 4"/>
          <p:cNvSpPr/>
          <p:nvPr/>
        </p:nvSpPr>
        <p:spPr>
          <a:xfrm>
            <a:off x="6309360" y="1280160"/>
            <a:ext cx="4983480" cy="274320"/>
          </a:xfrm>
          <a:prstGeom prst="rect">
            <a:avLst/>
          </a:prstGeom>
          <a:solidFill>
            <a:srgbClr val="002050"/>
          </a:solidFill>
          <a:ln w="12700">
            <a:solidFill>
              <a:srgbClr val="002050"/>
            </a:solidFill>
            <a:prstDash val="solid"/>
          </a:ln>
        </p:spPr>
      </p:sp>
      <p:sp>
        <p:nvSpPr>
          <p:cNvPr id="7" name="Text 5"/>
          <p:cNvSpPr/>
          <p:nvPr/>
        </p:nvSpPr>
        <p:spPr>
          <a:xfrm>
            <a:off x="886968" y="1316736"/>
            <a:ext cx="3383280" cy="146304"/>
          </a:xfrm>
          <a:prstGeom prst="rect">
            <a:avLst/>
          </a:prstGeom>
          <a:noFill/>
          <a:ln/>
        </p:spPr>
        <p:txBody>
          <a:bodyPr wrap="square" lIns="0" tIns="0" rIns="0" bIns="0" rtlCol="0" anchor="ctr"/>
          <a:lstStyle/>
          <a:p>
            <a:pPr marL="0" indent="0">
              <a:buNone/>
            </a:pPr>
            <a:r>
              <a:rPr lang="en-US" sz="900" b="1" dirty="0">
                <a:solidFill>
                  <a:srgbClr val="FFFFFF"/>
                </a:solidFill>
                <a:latin typeface="Aptos" pitchFamily="34" charset="0"/>
                <a:ea typeface="Aptos" pitchFamily="34" charset="-122"/>
                <a:cs typeface="Aptos" pitchFamily="34" charset="-120"/>
              </a:rPr>
              <a:t>Term</a:t>
            </a:r>
            <a:endParaRPr lang="en-US" sz="900" dirty="0"/>
          </a:p>
        </p:txBody>
      </p:sp>
      <p:sp>
        <p:nvSpPr>
          <p:cNvPr id="8" name="Text 6"/>
          <p:cNvSpPr/>
          <p:nvPr/>
        </p:nvSpPr>
        <p:spPr>
          <a:xfrm>
            <a:off x="6446520" y="1316736"/>
            <a:ext cx="3383280" cy="146304"/>
          </a:xfrm>
          <a:prstGeom prst="rect">
            <a:avLst/>
          </a:prstGeom>
          <a:noFill/>
          <a:ln/>
        </p:spPr>
        <p:txBody>
          <a:bodyPr wrap="square" lIns="0" tIns="0" rIns="0" bIns="0" rtlCol="0" anchor="ctr"/>
          <a:lstStyle/>
          <a:p>
            <a:pPr marL="0" indent="0">
              <a:buNone/>
            </a:pPr>
            <a:r>
              <a:rPr lang="en-US" sz="900" b="1" dirty="0">
                <a:solidFill>
                  <a:srgbClr val="FFFFFF"/>
                </a:solidFill>
                <a:latin typeface="Aptos" pitchFamily="34" charset="0"/>
                <a:ea typeface="Aptos" pitchFamily="34" charset="-122"/>
                <a:cs typeface="Aptos" pitchFamily="34" charset="-120"/>
              </a:rPr>
              <a:t>Meaning</a:t>
            </a:r>
            <a:endParaRPr lang="en-US" sz="900" dirty="0"/>
          </a:p>
        </p:txBody>
      </p:sp>
      <p:sp>
        <p:nvSpPr>
          <p:cNvPr id="9" name="Shape 7"/>
          <p:cNvSpPr/>
          <p:nvPr/>
        </p:nvSpPr>
        <p:spPr>
          <a:xfrm>
            <a:off x="749808" y="1645920"/>
            <a:ext cx="4983480" cy="658368"/>
          </a:xfrm>
          <a:prstGeom prst="roundRect">
            <a:avLst>
              <a:gd name="adj" fmla="val 8333"/>
            </a:avLst>
          </a:prstGeom>
          <a:solidFill>
            <a:srgbClr val="FFFFFF"/>
          </a:solidFill>
          <a:ln w="12700">
            <a:solidFill>
              <a:srgbClr val="D8DDE5"/>
            </a:solidFill>
            <a:prstDash val="solid"/>
          </a:ln>
        </p:spPr>
      </p:sp>
      <p:sp>
        <p:nvSpPr>
          <p:cNvPr id="10" name="Shape 8"/>
          <p:cNvSpPr/>
          <p:nvPr/>
        </p:nvSpPr>
        <p:spPr>
          <a:xfrm>
            <a:off x="6309360" y="1645920"/>
            <a:ext cx="4983480" cy="658368"/>
          </a:xfrm>
          <a:prstGeom prst="roundRect">
            <a:avLst>
              <a:gd name="adj" fmla="val 8333"/>
            </a:avLst>
          </a:prstGeom>
          <a:solidFill>
            <a:srgbClr val="FFFFFF"/>
          </a:solidFill>
          <a:ln w="12700">
            <a:solidFill>
              <a:srgbClr val="D8DDE5"/>
            </a:solidFill>
            <a:prstDash val="solid"/>
          </a:ln>
        </p:spPr>
      </p:sp>
      <p:sp>
        <p:nvSpPr>
          <p:cNvPr id="11" name="Text 9"/>
          <p:cNvSpPr/>
          <p:nvPr/>
        </p:nvSpPr>
        <p:spPr>
          <a:xfrm>
            <a:off x="914400" y="18196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3070"/>
                </a:solidFill>
                <a:latin typeface="Aptos" pitchFamily="34" charset="0"/>
                <a:ea typeface="Aptos" pitchFamily="34" charset="-122"/>
                <a:cs typeface="Aptos" pitchFamily="34" charset="-120"/>
              </a:rPr>
              <a:t>Proposal</a:t>
            </a:r>
            <a:endParaRPr lang="en-US" sz="1600" dirty="0"/>
          </a:p>
        </p:txBody>
      </p:sp>
      <p:sp>
        <p:nvSpPr>
          <p:cNvPr id="12" name="Text 10"/>
          <p:cNvSpPr/>
          <p:nvPr/>
        </p:nvSpPr>
        <p:spPr>
          <a:xfrm>
            <a:off x="6473952" y="18013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What is requested</a:t>
            </a:r>
            <a:endParaRPr lang="en-US" sz="1500" dirty="0"/>
          </a:p>
        </p:txBody>
      </p:sp>
      <p:sp>
        <p:nvSpPr>
          <p:cNvPr id="13" name="Shape 11"/>
          <p:cNvSpPr/>
          <p:nvPr/>
        </p:nvSpPr>
        <p:spPr>
          <a:xfrm>
            <a:off x="749808" y="2560320"/>
            <a:ext cx="4983480" cy="658368"/>
          </a:xfrm>
          <a:prstGeom prst="roundRect">
            <a:avLst>
              <a:gd name="adj" fmla="val 8333"/>
            </a:avLst>
          </a:prstGeom>
          <a:solidFill>
            <a:srgbClr val="FFFFFF"/>
          </a:solidFill>
          <a:ln w="12700">
            <a:solidFill>
              <a:srgbClr val="D8DDE5"/>
            </a:solidFill>
            <a:prstDash val="solid"/>
          </a:ln>
        </p:spPr>
      </p:sp>
      <p:sp>
        <p:nvSpPr>
          <p:cNvPr id="14" name="Shape 12"/>
          <p:cNvSpPr/>
          <p:nvPr/>
        </p:nvSpPr>
        <p:spPr>
          <a:xfrm>
            <a:off x="6309360" y="2560320"/>
            <a:ext cx="4983480" cy="658368"/>
          </a:xfrm>
          <a:prstGeom prst="roundRect">
            <a:avLst>
              <a:gd name="adj" fmla="val 8333"/>
            </a:avLst>
          </a:prstGeom>
          <a:solidFill>
            <a:srgbClr val="FFFFFF"/>
          </a:solidFill>
          <a:ln w="12700">
            <a:solidFill>
              <a:srgbClr val="D8DDE5"/>
            </a:solidFill>
            <a:prstDash val="solid"/>
          </a:ln>
        </p:spPr>
      </p:sp>
      <p:sp>
        <p:nvSpPr>
          <p:cNvPr id="15" name="Text 13"/>
          <p:cNvSpPr/>
          <p:nvPr/>
        </p:nvSpPr>
        <p:spPr>
          <a:xfrm>
            <a:off x="914400" y="27340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3070"/>
                </a:solidFill>
                <a:latin typeface="Aptos" pitchFamily="34" charset="0"/>
                <a:ea typeface="Aptos" pitchFamily="34" charset="-122"/>
                <a:cs typeface="Aptos" pitchFamily="34" charset="-120"/>
              </a:rPr>
              <a:t>Context</a:t>
            </a:r>
            <a:endParaRPr lang="en-US" sz="1600" dirty="0"/>
          </a:p>
        </p:txBody>
      </p:sp>
      <p:sp>
        <p:nvSpPr>
          <p:cNvPr id="16" name="Text 14"/>
          <p:cNvSpPr/>
          <p:nvPr/>
        </p:nvSpPr>
        <p:spPr>
          <a:xfrm>
            <a:off x="6473952" y="27157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Information supplied for evaluation</a:t>
            </a:r>
            <a:endParaRPr lang="en-US" sz="1500" dirty="0"/>
          </a:p>
        </p:txBody>
      </p:sp>
      <p:sp>
        <p:nvSpPr>
          <p:cNvPr id="17" name="Shape 15"/>
          <p:cNvSpPr/>
          <p:nvPr/>
        </p:nvSpPr>
        <p:spPr>
          <a:xfrm>
            <a:off x="749808" y="3474720"/>
            <a:ext cx="4983480" cy="658368"/>
          </a:xfrm>
          <a:prstGeom prst="roundRect">
            <a:avLst>
              <a:gd name="adj" fmla="val 8333"/>
            </a:avLst>
          </a:prstGeom>
          <a:solidFill>
            <a:srgbClr val="FFFFFF"/>
          </a:solidFill>
          <a:ln w="12700">
            <a:solidFill>
              <a:srgbClr val="D8DDE5"/>
            </a:solidFill>
            <a:prstDash val="solid"/>
          </a:ln>
        </p:spPr>
      </p:sp>
      <p:sp>
        <p:nvSpPr>
          <p:cNvPr id="18" name="Shape 16"/>
          <p:cNvSpPr/>
          <p:nvPr/>
        </p:nvSpPr>
        <p:spPr>
          <a:xfrm>
            <a:off x="6309360" y="3474720"/>
            <a:ext cx="4983480" cy="658368"/>
          </a:xfrm>
          <a:prstGeom prst="roundRect">
            <a:avLst>
              <a:gd name="adj" fmla="val 8333"/>
            </a:avLst>
          </a:prstGeom>
          <a:solidFill>
            <a:srgbClr val="FFFFFF"/>
          </a:solidFill>
          <a:ln w="12700">
            <a:solidFill>
              <a:srgbClr val="D8DDE5"/>
            </a:solidFill>
            <a:prstDash val="solid"/>
          </a:ln>
        </p:spPr>
      </p:sp>
      <p:sp>
        <p:nvSpPr>
          <p:cNvPr id="19" name="Text 17"/>
          <p:cNvSpPr/>
          <p:nvPr/>
        </p:nvSpPr>
        <p:spPr>
          <a:xfrm>
            <a:off x="914400" y="36484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3070"/>
                </a:solidFill>
                <a:latin typeface="Aptos" pitchFamily="34" charset="0"/>
                <a:ea typeface="Aptos" pitchFamily="34" charset="-122"/>
                <a:cs typeface="Aptos" pitchFamily="34" charset="-120"/>
              </a:rPr>
              <a:t>Canonical state</a:t>
            </a:r>
            <a:endParaRPr lang="en-US" sz="1600" dirty="0"/>
          </a:p>
        </p:txBody>
      </p:sp>
      <p:sp>
        <p:nvSpPr>
          <p:cNvPr id="20" name="Text 18"/>
          <p:cNvSpPr/>
          <p:nvPr/>
        </p:nvSpPr>
        <p:spPr>
          <a:xfrm>
            <a:off x="6473952" y="36301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Qualified authoritative state</a:t>
            </a:r>
            <a:endParaRPr lang="en-US" sz="1500" dirty="0"/>
          </a:p>
        </p:txBody>
      </p:sp>
      <p:sp>
        <p:nvSpPr>
          <p:cNvPr id="21" name="Shape 19"/>
          <p:cNvSpPr/>
          <p:nvPr/>
        </p:nvSpPr>
        <p:spPr>
          <a:xfrm>
            <a:off x="749808" y="4389120"/>
            <a:ext cx="4983480" cy="658368"/>
          </a:xfrm>
          <a:prstGeom prst="roundRect">
            <a:avLst>
              <a:gd name="adj" fmla="val 8333"/>
            </a:avLst>
          </a:prstGeom>
          <a:solidFill>
            <a:srgbClr val="FFFFFF"/>
          </a:solidFill>
          <a:ln w="12700">
            <a:solidFill>
              <a:srgbClr val="D8DDE5"/>
            </a:solidFill>
            <a:prstDash val="solid"/>
          </a:ln>
        </p:spPr>
      </p:sp>
      <p:sp>
        <p:nvSpPr>
          <p:cNvPr id="22" name="Shape 20"/>
          <p:cNvSpPr/>
          <p:nvPr/>
        </p:nvSpPr>
        <p:spPr>
          <a:xfrm>
            <a:off x="6309360" y="4389120"/>
            <a:ext cx="4983480" cy="658368"/>
          </a:xfrm>
          <a:prstGeom prst="roundRect">
            <a:avLst>
              <a:gd name="adj" fmla="val 8333"/>
            </a:avLst>
          </a:prstGeom>
          <a:solidFill>
            <a:srgbClr val="FFFFFF"/>
          </a:solidFill>
          <a:ln w="12700">
            <a:solidFill>
              <a:srgbClr val="D8DDE5"/>
            </a:solidFill>
            <a:prstDash val="solid"/>
          </a:ln>
        </p:spPr>
      </p:sp>
      <p:sp>
        <p:nvSpPr>
          <p:cNvPr id="23" name="Text 21"/>
          <p:cNvSpPr/>
          <p:nvPr/>
        </p:nvSpPr>
        <p:spPr>
          <a:xfrm>
            <a:off x="914400" y="45628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3070"/>
                </a:solidFill>
                <a:latin typeface="Aptos" pitchFamily="34" charset="0"/>
                <a:ea typeface="Aptos" pitchFamily="34" charset="-122"/>
                <a:cs typeface="Aptos" pitchFamily="34" charset="-120"/>
              </a:rPr>
              <a:t>Receipt</a:t>
            </a:r>
            <a:endParaRPr lang="en-US" sz="1600" dirty="0"/>
          </a:p>
        </p:txBody>
      </p:sp>
      <p:sp>
        <p:nvSpPr>
          <p:cNvPr id="24" name="Text 22"/>
          <p:cNvSpPr/>
          <p:nvPr/>
        </p:nvSpPr>
        <p:spPr>
          <a:xfrm>
            <a:off x="6473952" y="45445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Evidence of governance outcome</a:t>
            </a:r>
            <a:endParaRPr lang="en-US" sz="1500" dirty="0"/>
          </a:p>
        </p:txBody>
      </p:sp>
      <p:sp>
        <p:nvSpPr>
          <p:cNvPr id="25" name="Text 23"/>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26" name="Text 24"/>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Operating Model</a:t>
            </a:r>
            <a:endParaRPr lang="en-US" sz="850" dirty="0"/>
          </a:p>
        </p:txBody>
      </p:sp>
      <p:sp>
        <p:nvSpPr>
          <p:cNvPr id="27" name="Text 25"/>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05</a:t>
            </a:r>
            <a:endParaRPr lang="en-US" sz="850" dirty="0"/>
          </a:p>
        </p:txBody>
      </p:sp>
      <p:pic>
        <p:nvPicPr>
          <p:cNvPr id="28" name="VO_006">
            <a:hlinkClick r:id="" action="ppaction://media"/>
            <a:extLst>
              <a:ext uri="{FF2B5EF4-FFF2-40B4-BE49-F238E27FC236}">
                <a16:creationId xmlns:a16="http://schemas.microsoft.com/office/drawing/2014/main" id="{D6B65712-DEFF-D225-353D-EFF242AA452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5560"/>
    </mc:Choice>
    <mc:Fallback xmlns="">
      <p:transition spd="slow" advClick="0" advTm="355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560" fill="hold"/>
                                        <p:tgtEl>
                                          <p:spTgt spid="28"/>
                                        </p:tgtEl>
                                      </p:cBhvr>
                                    </p:cmd>
                                  </p:childTnLst>
                                </p:cTn>
                              </p:par>
                              <p:par>
                                <p:cTn id="7" presetID="1" presetClass="mediacall" presetSubtype="0" fill="hold" nodeType="withEffect">
                                  <p:stCondLst>
                                    <p:cond delay="0"/>
                                  </p:stCondLst>
                                  <p:childTnLst>
                                    <p:cmd type="call" cmd="playFrom(0.0)">
                                      <p:cBhvr>
                                        <p:cTn id="8" dur="34560"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3070"/>
          </a:solidFill>
          <a:ln w="12700">
            <a:solidFill>
              <a:srgbClr val="00307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Worked example</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Operating Model</a:t>
            </a:r>
            <a:endParaRPr lang="en-US" sz="800" dirty="0"/>
          </a:p>
        </p:txBody>
      </p:sp>
      <p:sp>
        <p:nvSpPr>
          <p:cNvPr id="5" name="Text 3"/>
          <p:cNvSpPr/>
          <p:nvPr/>
        </p:nvSpPr>
        <p:spPr>
          <a:xfrm>
            <a:off x="713232" y="1353312"/>
            <a:ext cx="10698480" cy="2423160"/>
          </a:xfrm>
          <a:prstGeom prst="rect">
            <a:avLst/>
          </a:prstGeom>
          <a:noFill/>
          <a:ln/>
        </p:spPr>
        <p:txBody>
          <a:bodyPr wrap="square" lIns="508" tIns="508" rIns="508" bIns="508" rtlCol="0" anchor="t">
            <a:normAutofit/>
          </a:bodyPr>
          <a:lstStyle/>
          <a:p>
            <a:pPr marL="0" indent="0">
              <a:buNone/>
            </a:pPr>
            <a:r>
              <a:rPr lang="en-US" sz="2100" b="1" dirty="0">
                <a:solidFill>
                  <a:srgbClr val="003070"/>
                </a:solidFill>
                <a:latin typeface="Aptos" pitchFamily="34" charset="0"/>
                <a:ea typeface="Aptos" pitchFamily="34" charset="-122"/>
                <a:cs typeface="Aptos" pitchFamily="34" charset="-120"/>
              </a:rPr>
              <a:t>• </a:t>
            </a:r>
            <a:r>
              <a:rPr lang="en-US" sz="2100" dirty="0">
                <a:solidFill>
                  <a:srgbClr val="111111"/>
                </a:solidFill>
                <a:latin typeface="Aptos" pitchFamily="34" charset="0"/>
                <a:ea typeface="Aptos" pitchFamily="34" charset="-122"/>
                <a:cs typeface="Aptos" pitchFamily="34" charset="-120"/>
              </a:rPr>
              <a:t>A containment agent submits an action proposal with evidence and policy references.
</a:t>
            </a:r>
            <a:r>
              <a:rPr lang="en-US" sz="2100" b="1" dirty="0">
                <a:solidFill>
                  <a:srgbClr val="003070"/>
                </a:solidFill>
                <a:latin typeface="Aptos" pitchFamily="34" charset="0"/>
                <a:ea typeface="Aptos" pitchFamily="34" charset="-122"/>
                <a:cs typeface="Aptos" pitchFamily="34" charset="-120"/>
              </a:rPr>
              <a:t>• </a:t>
            </a:r>
            <a:r>
              <a:rPr lang="en-US" sz="2100" dirty="0">
                <a:solidFill>
                  <a:srgbClr val="111111"/>
                </a:solidFill>
                <a:latin typeface="Aptos" pitchFamily="34" charset="0"/>
                <a:ea typeface="Aptos" pitchFamily="34" charset="-122"/>
                <a:cs typeface="Aptos" pitchFamily="34" charset="-120"/>
              </a:rPr>
              <a:t>The control plane resolves qualified state and evaluates admissibility.
</a:t>
            </a:r>
            <a:r>
              <a:rPr lang="en-US" sz="2100" b="1" dirty="0">
                <a:solidFill>
                  <a:srgbClr val="003070"/>
                </a:solidFill>
                <a:latin typeface="Aptos" pitchFamily="34" charset="0"/>
                <a:ea typeface="Aptos" pitchFamily="34" charset="-122"/>
                <a:cs typeface="Aptos" pitchFamily="34" charset="-120"/>
              </a:rPr>
              <a:t>• </a:t>
            </a:r>
            <a:r>
              <a:rPr lang="en-US" sz="2100" dirty="0">
                <a:solidFill>
                  <a:srgbClr val="111111"/>
                </a:solidFill>
                <a:latin typeface="Aptos" pitchFamily="34" charset="0"/>
                <a:ea typeface="Aptos" pitchFamily="34" charset="-122"/>
                <a:cs typeface="Aptos" pitchFamily="34" charset="-120"/>
              </a:rPr>
              <a:t>A receipt records authorization, refusal, or pending human review.</a:t>
            </a:r>
            <a:endParaRPr lang="en-US" sz="2100" dirty="0"/>
          </a:p>
        </p:txBody>
      </p:sp>
      <p:sp>
        <p:nvSpPr>
          <p:cNvPr id="6" name="Shape 4"/>
          <p:cNvSpPr/>
          <p:nvPr/>
        </p:nvSpPr>
        <p:spPr>
          <a:xfrm>
            <a:off x="2267712" y="4535424"/>
            <a:ext cx="960120" cy="0"/>
          </a:xfrm>
          <a:prstGeom prst="line">
            <a:avLst/>
          </a:prstGeom>
          <a:noFill/>
          <a:ln w="26670">
            <a:solidFill>
              <a:srgbClr val="003070"/>
            </a:solidFill>
            <a:prstDash val="solid"/>
            <a:headEnd type="none"/>
            <a:tailEnd type="triangle"/>
          </a:ln>
        </p:spPr>
      </p:sp>
      <p:sp>
        <p:nvSpPr>
          <p:cNvPr id="7" name="Shape 5"/>
          <p:cNvSpPr/>
          <p:nvPr/>
        </p:nvSpPr>
        <p:spPr>
          <a:xfrm>
            <a:off x="5010912" y="4535424"/>
            <a:ext cx="960120" cy="0"/>
          </a:xfrm>
          <a:prstGeom prst="line">
            <a:avLst/>
          </a:prstGeom>
          <a:noFill/>
          <a:ln w="26670">
            <a:solidFill>
              <a:srgbClr val="003070"/>
            </a:solidFill>
            <a:prstDash val="solid"/>
            <a:headEnd type="none"/>
            <a:tailEnd type="triangle"/>
          </a:ln>
        </p:spPr>
      </p:sp>
      <p:sp>
        <p:nvSpPr>
          <p:cNvPr id="8" name="Shape 6"/>
          <p:cNvSpPr/>
          <p:nvPr/>
        </p:nvSpPr>
        <p:spPr>
          <a:xfrm>
            <a:off x="7754112" y="4535424"/>
            <a:ext cx="960120" cy="0"/>
          </a:xfrm>
          <a:prstGeom prst="line">
            <a:avLst/>
          </a:prstGeom>
          <a:noFill/>
          <a:ln w="26670">
            <a:solidFill>
              <a:srgbClr val="003070"/>
            </a:solidFill>
            <a:prstDash val="solid"/>
            <a:headEnd type="none"/>
            <a:tailEnd type="triangle"/>
          </a:ln>
        </p:spPr>
      </p:sp>
      <p:sp>
        <p:nvSpPr>
          <p:cNvPr id="9" name="Text 7"/>
          <p:cNvSpPr/>
          <p:nvPr/>
        </p:nvSpPr>
        <p:spPr>
          <a:xfrm>
            <a:off x="7315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334155"/>
                </a:solidFill>
                <a:latin typeface="Aptos Display" pitchFamily="34" charset="0"/>
                <a:ea typeface="Aptos Display" pitchFamily="34" charset="-122"/>
                <a:cs typeface="Aptos Display" pitchFamily="34" charset="-120"/>
              </a:rPr>
              <a:t>Signal</a:t>
            </a:r>
            <a:endParaRPr lang="en-US" sz="1800" dirty="0"/>
          </a:p>
        </p:txBody>
      </p:sp>
      <p:sp>
        <p:nvSpPr>
          <p:cNvPr id="10" name="Text 8"/>
          <p:cNvSpPr/>
          <p:nvPr/>
        </p:nvSpPr>
        <p:spPr>
          <a:xfrm>
            <a:off x="12893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1</a:t>
            </a:r>
            <a:endParaRPr lang="en-US" sz="1000" dirty="0"/>
          </a:p>
        </p:txBody>
      </p:sp>
      <p:sp>
        <p:nvSpPr>
          <p:cNvPr id="11" name="Text 9"/>
          <p:cNvSpPr/>
          <p:nvPr/>
        </p:nvSpPr>
        <p:spPr>
          <a:xfrm>
            <a:off x="34747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003070"/>
                </a:solidFill>
                <a:latin typeface="Aptos Display" pitchFamily="34" charset="0"/>
                <a:ea typeface="Aptos Display" pitchFamily="34" charset="-122"/>
                <a:cs typeface="Aptos Display" pitchFamily="34" charset="-120"/>
              </a:rPr>
              <a:t>Proposal</a:t>
            </a:r>
            <a:endParaRPr lang="en-US" sz="1800" dirty="0"/>
          </a:p>
        </p:txBody>
      </p:sp>
      <p:sp>
        <p:nvSpPr>
          <p:cNvPr id="12" name="Text 10"/>
          <p:cNvSpPr/>
          <p:nvPr/>
        </p:nvSpPr>
        <p:spPr>
          <a:xfrm>
            <a:off x="40325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2</a:t>
            </a:r>
            <a:endParaRPr lang="en-US" sz="1000" dirty="0"/>
          </a:p>
        </p:txBody>
      </p:sp>
      <p:sp>
        <p:nvSpPr>
          <p:cNvPr id="13" name="Text 11"/>
          <p:cNvSpPr/>
          <p:nvPr/>
        </p:nvSpPr>
        <p:spPr>
          <a:xfrm>
            <a:off x="62179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003070"/>
                </a:solidFill>
                <a:latin typeface="Aptos Display" pitchFamily="34" charset="0"/>
                <a:ea typeface="Aptos Display" pitchFamily="34" charset="-122"/>
                <a:cs typeface="Aptos Display" pitchFamily="34" charset="-120"/>
              </a:rPr>
              <a:t>Governance</a:t>
            </a:r>
            <a:endParaRPr lang="en-US" sz="1800" dirty="0"/>
          </a:p>
        </p:txBody>
      </p:sp>
      <p:sp>
        <p:nvSpPr>
          <p:cNvPr id="14" name="Text 12"/>
          <p:cNvSpPr/>
          <p:nvPr/>
        </p:nvSpPr>
        <p:spPr>
          <a:xfrm>
            <a:off x="67757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3</a:t>
            </a:r>
            <a:endParaRPr lang="en-US" sz="1000" dirty="0"/>
          </a:p>
        </p:txBody>
      </p:sp>
      <p:sp>
        <p:nvSpPr>
          <p:cNvPr id="15" name="Text 13"/>
          <p:cNvSpPr/>
          <p:nvPr/>
        </p:nvSpPr>
        <p:spPr>
          <a:xfrm>
            <a:off x="89611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0050A0"/>
                </a:solidFill>
                <a:latin typeface="Aptos Display" pitchFamily="34" charset="0"/>
                <a:ea typeface="Aptos Display" pitchFamily="34" charset="-122"/>
                <a:cs typeface="Aptos Display" pitchFamily="34" charset="-120"/>
              </a:rPr>
              <a:t>Outcome</a:t>
            </a:r>
            <a:endParaRPr lang="en-US" sz="1800" dirty="0"/>
          </a:p>
        </p:txBody>
      </p:sp>
      <p:sp>
        <p:nvSpPr>
          <p:cNvPr id="16" name="Text 14"/>
          <p:cNvSpPr/>
          <p:nvPr/>
        </p:nvSpPr>
        <p:spPr>
          <a:xfrm>
            <a:off x="95189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4</a:t>
            </a:r>
            <a:endParaRPr lang="en-US" sz="1000" dirty="0"/>
          </a:p>
        </p:txBody>
      </p:sp>
      <p:sp>
        <p:nvSpPr>
          <p:cNvPr id="17" name="Text 15"/>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8" name="Text 16"/>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Operating Model</a:t>
            </a:r>
            <a:endParaRPr lang="en-US" sz="850" dirty="0"/>
          </a:p>
        </p:txBody>
      </p:sp>
      <p:sp>
        <p:nvSpPr>
          <p:cNvPr id="19" name="Text 17"/>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06</a:t>
            </a:r>
            <a:endParaRPr lang="en-US" sz="850" dirty="0"/>
          </a:p>
        </p:txBody>
      </p:sp>
      <p:pic>
        <p:nvPicPr>
          <p:cNvPr id="20" name="VO_007">
            <a:hlinkClick r:id="" action="ppaction://media"/>
            <a:extLst>
              <a:ext uri="{FF2B5EF4-FFF2-40B4-BE49-F238E27FC236}">
                <a16:creationId xmlns:a16="http://schemas.microsoft.com/office/drawing/2014/main" id="{D45A5DC1-446F-A5AE-7CF0-CE75084AE44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6736"/>
    </mc:Choice>
    <mc:Fallback xmlns="">
      <p:transition spd="slow" advClick="0" advTm="3673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736" fill="hold"/>
                                        <p:tgtEl>
                                          <p:spTgt spid="20"/>
                                        </p:tgtEl>
                                      </p:cBhvr>
                                    </p:cmd>
                                  </p:childTnLst>
                                </p:cTn>
                              </p:par>
                              <p:par>
                                <p:cTn id="7" presetID="1" presetClass="mediacall" presetSubtype="0" fill="hold" nodeType="withEffect">
                                  <p:stCondLst>
                                    <p:cond delay="0"/>
                                  </p:stCondLst>
                                  <p:childTnLst>
                                    <p:cmd type="call" cmd="playFrom(0.0)">
                                      <p:cBhvr>
                                        <p:cTn id="8" dur="35736"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3070"/>
          </a:solidFill>
          <a:ln w="12700">
            <a:solidFill>
              <a:srgbClr val="00307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What the paper contributes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Operating Model</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307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Defines the semantic architecture for AGCP operating artifacts.
</a:t>
            </a:r>
            <a:r>
              <a:rPr lang="en-US" sz="2200" b="1" dirty="0">
                <a:solidFill>
                  <a:srgbClr val="00307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Clarifies proposal, context, state, commit, and receipt boundaries.
</a:t>
            </a:r>
            <a:r>
              <a:rPr lang="en-US" sz="2200" b="1" dirty="0">
                <a:solidFill>
                  <a:srgbClr val="00307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Provides a bridge between specifications and implementable runtime behavior.</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Operating Model</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07</a:t>
            </a:r>
            <a:endParaRPr lang="en-US" sz="850" dirty="0"/>
          </a:p>
        </p:txBody>
      </p:sp>
      <p:pic>
        <p:nvPicPr>
          <p:cNvPr id="9" name="VO_008">
            <a:hlinkClick r:id="" action="ppaction://media"/>
            <a:extLst>
              <a:ext uri="{FF2B5EF4-FFF2-40B4-BE49-F238E27FC236}">
                <a16:creationId xmlns:a16="http://schemas.microsoft.com/office/drawing/2014/main" id="{11DCEAA9-9491-4B91-4F51-92E5DCBEB45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5464"/>
    </mc:Choice>
    <mc:Fallback xmlns="">
      <p:transition spd="slow" advClick="0" advTm="3546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464" fill="hold"/>
                                        <p:tgtEl>
                                          <p:spTgt spid="9"/>
                                        </p:tgtEl>
                                      </p:cBhvr>
                                    </p:cmd>
                                  </p:childTnLst>
                                </p:cTn>
                              </p:par>
                              <p:par>
                                <p:cTn id="7" presetID="1" presetClass="mediacall" presetSubtype="0" fill="hold" nodeType="withEffect">
                                  <p:stCondLst>
                                    <p:cond delay="0"/>
                                  </p:stCondLst>
                                  <p:childTnLst>
                                    <p:cmd type="call" cmd="playFrom(0.0)">
                                      <p:cBhvr>
                                        <p:cTn id="8" dur="3446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3070"/>
          </a:solidFill>
          <a:ln w="12700">
            <a:solidFill>
              <a:srgbClr val="00307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Connection to the Runtime Governance corpus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Operating Model</a:t>
            </a:r>
            <a:endParaRPr lang="en-US" sz="800" dirty="0"/>
          </a:p>
        </p:txBody>
      </p:sp>
      <p:sp>
        <p:nvSpPr>
          <p:cNvPr id="5" name="Text 3"/>
          <p:cNvSpPr/>
          <p:nvPr/>
        </p:nvSpPr>
        <p:spPr>
          <a:xfrm>
            <a:off x="713232" y="1298448"/>
            <a:ext cx="10698480" cy="2377440"/>
          </a:xfrm>
          <a:prstGeom prst="rect">
            <a:avLst/>
          </a:prstGeom>
          <a:noFill/>
          <a:ln/>
        </p:spPr>
        <p:txBody>
          <a:bodyPr wrap="square" lIns="508" tIns="508" rIns="508" bIns="508" rtlCol="0" anchor="t">
            <a:normAutofit/>
          </a:bodyPr>
          <a:lstStyle/>
          <a:p>
            <a:pPr marL="0" indent="0">
              <a:buNone/>
            </a:pPr>
            <a:r>
              <a:rPr lang="en-US" sz="2000" b="1" dirty="0">
                <a:solidFill>
                  <a:srgbClr val="003070"/>
                </a:solidFill>
                <a:latin typeface="Aptos" pitchFamily="34" charset="0"/>
                <a:ea typeface="Aptos" pitchFamily="34" charset="-122"/>
                <a:cs typeface="Aptos" pitchFamily="34" charset="-120"/>
              </a:rPr>
              <a:t>• </a:t>
            </a:r>
            <a:r>
              <a:rPr lang="en-US" sz="2000" dirty="0">
                <a:solidFill>
                  <a:srgbClr val="111111"/>
                </a:solidFill>
                <a:latin typeface="Aptos" pitchFamily="34" charset="0"/>
                <a:ea typeface="Aptos" pitchFamily="34" charset="-122"/>
                <a:cs typeface="Aptos" pitchFamily="34" charset="-120"/>
              </a:rPr>
              <a:t>Supplies the vocabulary used by the specification, protocol, and assessment materials.
</a:t>
            </a:r>
            <a:r>
              <a:rPr lang="en-US" sz="2000" b="1" dirty="0">
                <a:solidFill>
                  <a:srgbClr val="003070"/>
                </a:solidFill>
                <a:latin typeface="Aptos" pitchFamily="34" charset="0"/>
                <a:ea typeface="Aptos" pitchFamily="34" charset="-122"/>
                <a:cs typeface="Aptos" pitchFamily="34" charset="-120"/>
              </a:rPr>
              <a:t>• </a:t>
            </a:r>
            <a:r>
              <a:rPr lang="en-US" sz="2000" dirty="0">
                <a:solidFill>
                  <a:srgbClr val="111111"/>
                </a:solidFill>
                <a:latin typeface="Aptos" pitchFamily="34" charset="0"/>
                <a:ea typeface="Aptos" pitchFamily="34" charset="-122"/>
                <a:cs typeface="Aptos" pitchFamily="34" charset="-120"/>
              </a:rPr>
              <a:t>Connects formal execution semantics to practical schemas and interfaces.
</a:t>
            </a:r>
            <a:r>
              <a:rPr lang="en-US" sz="2000" b="1" dirty="0">
                <a:solidFill>
                  <a:srgbClr val="003070"/>
                </a:solidFill>
                <a:latin typeface="Aptos" pitchFamily="34" charset="0"/>
                <a:ea typeface="Aptos" pitchFamily="34" charset="-122"/>
                <a:cs typeface="Aptos" pitchFamily="34" charset="-120"/>
              </a:rPr>
              <a:t>• </a:t>
            </a:r>
            <a:r>
              <a:rPr lang="en-US" sz="2000" dirty="0">
                <a:solidFill>
                  <a:srgbClr val="111111"/>
                </a:solidFill>
                <a:latin typeface="Aptos" pitchFamily="34" charset="0"/>
                <a:ea typeface="Aptos" pitchFamily="34" charset="-122"/>
                <a:cs typeface="Aptos" pitchFamily="34" charset="-120"/>
              </a:rPr>
              <a:t>Supports governance compilation and operating-protocol work.</a:t>
            </a:r>
            <a:endParaRPr lang="en-US" sz="2000" dirty="0"/>
          </a:p>
        </p:txBody>
      </p:sp>
      <p:sp>
        <p:nvSpPr>
          <p:cNvPr id="6" name="Shape 4"/>
          <p:cNvSpPr/>
          <p:nvPr/>
        </p:nvSpPr>
        <p:spPr>
          <a:xfrm>
            <a:off x="2011680" y="4416552"/>
            <a:ext cx="1033272" cy="0"/>
          </a:xfrm>
          <a:prstGeom prst="line">
            <a:avLst/>
          </a:prstGeom>
          <a:noFill/>
          <a:ln w="25400">
            <a:solidFill>
              <a:srgbClr val="D8DDE5"/>
            </a:solidFill>
            <a:prstDash val="solid"/>
            <a:headEnd type="none"/>
            <a:tailEnd type="triangle"/>
          </a:ln>
        </p:spPr>
      </p:sp>
      <p:sp>
        <p:nvSpPr>
          <p:cNvPr id="7" name="Shape 5"/>
          <p:cNvSpPr/>
          <p:nvPr/>
        </p:nvSpPr>
        <p:spPr>
          <a:xfrm>
            <a:off x="4069080" y="4416552"/>
            <a:ext cx="1033272" cy="0"/>
          </a:xfrm>
          <a:prstGeom prst="line">
            <a:avLst/>
          </a:prstGeom>
          <a:noFill/>
          <a:ln w="25400">
            <a:solidFill>
              <a:srgbClr val="D8DDE5"/>
            </a:solidFill>
            <a:prstDash val="solid"/>
            <a:headEnd type="none"/>
            <a:tailEnd type="triangle"/>
          </a:ln>
        </p:spPr>
      </p:sp>
      <p:sp>
        <p:nvSpPr>
          <p:cNvPr id="8" name="Shape 6"/>
          <p:cNvSpPr/>
          <p:nvPr/>
        </p:nvSpPr>
        <p:spPr>
          <a:xfrm>
            <a:off x="6126480" y="4416552"/>
            <a:ext cx="1033272" cy="0"/>
          </a:xfrm>
          <a:prstGeom prst="line">
            <a:avLst/>
          </a:prstGeom>
          <a:noFill/>
          <a:ln w="25400">
            <a:solidFill>
              <a:srgbClr val="D8DDE5"/>
            </a:solidFill>
            <a:prstDash val="solid"/>
            <a:headEnd type="none"/>
            <a:tailEnd type="triangle"/>
          </a:ln>
        </p:spPr>
      </p:sp>
      <p:sp>
        <p:nvSpPr>
          <p:cNvPr id="9" name="Shape 7"/>
          <p:cNvSpPr/>
          <p:nvPr/>
        </p:nvSpPr>
        <p:spPr>
          <a:xfrm>
            <a:off x="8183880" y="4416552"/>
            <a:ext cx="1033272" cy="0"/>
          </a:xfrm>
          <a:prstGeom prst="line">
            <a:avLst/>
          </a:prstGeom>
          <a:noFill/>
          <a:ln w="25400">
            <a:solidFill>
              <a:srgbClr val="D8DDE5"/>
            </a:solidFill>
            <a:prstDash val="solid"/>
            <a:headEnd type="none"/>
            <a:tailEnd type="triangle"/>
          </a:ln>
        </p:spPr>
      </p:sp>
      <p:sp>
        <p:nvSpPr>
          <p:cNvPr id="10" name="Shape 8"/>
          <p:cNvSpPr/>
          <p:nvPr/>
        </p:nvSpPr>
        <p:spPr>
          <a:xfrm>
            <a:off x="960120" y="4096512"/>
            <a:ext cx="1417320" cy="658368"/>
          </a:xfrm>
          <a:prstGeom prst="roundRect">
            <a:avLst>
              <a:gd name="adj" fmla="val 8333"/>
            </a:avLst>
          </a:prstGeom>
          <a:solidFill>
            <a:srgbClr val="FFFFFF"/>
          </a:solidFill>
          <a:ln w="15240">
            <a:solidFill>
              <a:srgbClr val="D8DDE5"/>
            </a:solidFill>
            <a:prstDash val="solid"/>
          </a:ln>
        </p:spPr>
      </p:sp>
      <p:sp>
        <p:nvSpPr>
          <p:cNvPr id="11" name="Text 9"/>
          <p:cNvSpPr/>
          <p:nvPr/>
        </p:nvSpPr>
        <p:spPr>
          <a:xfrm>
            <a:off x="10424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PBSAI</a:t>
            </a:r>
            <a:endParaRPr lang="en-US" sz="1080" dirty="0"/>
          </a:p>
        </p:txBody>
      </p:sp>
      <p:sp>
        <p:nvSpPr>
          <p:cNvPr id="12" name="Shape 10"/>
          <p:cNvSpPr/>
          <p:nvPr/>
        </p:nvSpPr>
        <p:spPr>
          <a:xfrm>
            <a:off x="3017520" y="4096512"/>
            <a:ext cx="1417320" cy="658368"/>
          </a:xfrm>
          <a:prstGeom prst="roundRect">
            <a:avLst>
              <a:gd name="adj" fmla="val 8333"/>
            </a:avLst>
          </a:prstGeom>
          <a:solidFill>
            <a:srgbClr val="FFFFFF"/>
          </a:solidFill>
          <a:ln w="15240">
            <a:solidFill>
              <a:srgbClr val="D8DDE5"/>
            </a:solidFill>
            <a:prstDash val="solid"/>
          </a:ln>
        </p:spPr>
      </p:sp>
      <p:sp>
        <p:nvSpPr>
          <p:cNvPr id="13" name="Text 11"/>
          <p:cNvSpPr/>
          <p:nvPr/>
        </p:nvSpPr>
        <p:spPr>
          <a:xfrm>
            <a:off x="30998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RGA</a:t>
            </a:r>
            <a:endParaRPr lang="en-US" sz="1080" dirty="0"/>
          </a:p>
        </p:txBody>
      </p:sp>
      <p:sp>
        <p:nvSpPr>
          <p:cNvPr id="14" name="Shape 12"/>
          <p:cNvSpPr/>
          <p:nvPr/>
        </p:nvSpPr>
        <p:spPr>
          <a:xfrm>
            <a:off x="5074920" y="4096512"/>
            <a:ext cx="1417320" cy="658368"/>
          </a:xfrm>
          <a:prstGeom prst="roundRect">
            <a:avLst>
              <a:gd name="adj" fmla="val 8333"/>
            </a:avLst>
          </a:prstGeom>
          <a:solidFill>
            <a:srgbClr val="FFFFFF"/>
          </a:solidFill>
          <a:ln w="15240">
            <a:solidFill>
              <a:srgbClr val="D8DDE5"/>
            </a:solidFill>
            <a:prstDash val="solid"/>
          </a:ln>
        </p:spPr>
      </p:sp>
      <p:sp>
        <p:nvSpPr>
          <p:cNvPr id="15" name="Text 13"/>
          <p:cNvSpPr/>
          <p:nvPr/>
        </p:nvSpPr>
        <p:spPr>
          <a:xfrm>
            <a:off x="51572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AGCP</a:t>
            </a:r>
            <a:endParaRPr lang="en-US" sz="1080" dirty="0"/>
          </a:p>
        </p:txBody>
      </p:sp>
      <p:sp>
        <p:nvSpPr>
          <p:cNvPr id="16" name="Shape 14"/>
          <p:cNvSpPr/>
          <p:nvPr/>
        </p:nvSpPr>
        <p:spPr>
          <a:xfrm>
            <a:off x="7132320" y="4096512"/>
            <a:ext cx="1417320" cy="658368"/>
          </a:xfrm>
          <a:prstGeom prst="roundRect">
            <a:avLst>
              <a:gd name="adj" fmla="val 8333"/>
            </a:avLst>
          </a:prstGeom>
          <a:solidFill>
            <a:srgbClr val="FFFFFF"/>
          </a:solidFill>
          <a:ln w="15240">
            <a:solidFill>
              <a:srgbClr val="D8DDE5"/>
            </a:solidFill>
            <a:prstDash val="solid"/>
          </a:ln>
        </p:spPr>
      </p:sp>
      <p:sp>
        <p:nvSpPr>
          <p:cNvPr id="17" name="Text 15"/>
          <p:cNvSpPr/>
          <p:nvPr/>
        </p:nvSpPr>
        <p:spPr>
          <a:xfrm>
            <a:off x="72146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Semantics</a:t>
            </a:r>
            <a:endParaRPr lang="en-US" sz="1080" dirty="0"/>
          </a:p>
        </p:txBody>
      </p:sp>
      <p:sp>
        <p:nvSpPr>
          <p:cNvPr id="18" name="Shape 16"/>
          <p:cNvSpPr/>
          <p:nvPr/>
        </p:nvSpPr>
        <p:spPr>
          <a:xfrm>
            <a:off x="9189720" y="4096512"/>
            <a:ext cx="1417320" cy="658368"/>
          </a:xfrm>
          <a:prstGeom prst="roundRect">
            <a:avLst>
              <a:gd name="adj" fmla="val 8333"/>
            </a:avLst>
          </a:prstGeom>
          <a:solidFill>
            <a:srgbClr val="003070"/>
          </a:solidFill>
          <a:ln w="15240">
            <a:solidFill>
              <a:srgbClr val="003070"/>
            </a:solidFill>
            <a:prstDash val="solid"/>
          </a:ln>
        </p:spPr>
      </p:sp>
      <p:sp>
        <p:nvSpPr>
          <p:cNvPr id="19" name="Text 17"/>
          <p:cNvSpPr/>
          <p:nvPr/>
        </p:nvSpPr>
        <p:spPr>
          <a:xfrm>
            <a:off x="92720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FFFFFF"/>
                </a:solidFill>
                <a:latin typeface="Aptos" pitchFamily="34" charset="0"/>
                <a:ea typeface="Aptos" pitchFamily="34" charset="-122"/>
                <a:cs typeface="Aptos" pitchFamily="34" charset="-120"/>
              </a:rPr>
              <a:t>Operating model</a:t>
            </a:r>
            <a:endParaRPr lang="en-US" sz="1080" dirty="0"/>
          </a:p>
        </p:txBody>
      </p:sp>
      <p:sp>
        <p:nvSpPr>
          <p:cNvPr id="20" name="Text 18"/>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21" name="Text 19"/>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Operating Model</a:t>
            </a:r>
            <a:endParaRPr lang="en-US" sz="850" dirty="0"/>
          </a:p>
        </p:txBody>
      </p:sp>
      <p:sp>
        <p:nvSpPr>
          <p:cNvPr id="22" name="Text 20"/>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08</a:t>
            </a:r>
            <a:endParaRPr lang="en-US" sz="850" dirty="0"/>
          </a:p>
        </p:txBody>
      </p:sp>
      <p:pic>
        <p:nvPicPr>
          <p:cNvPr id="23" name="VO_009">
            <a:hlinkClick r:id="" action="ppaction://media"/>
            <a:extLst>
              <a:ext uri="{FF2B5EF4-FFF2-40B4-BE49-F238E27FC236}">
                <a16:creationId xmlns:a16="http://schemas.microsoft.com/office/drawing/2014/main" id="{91C5FAFC-BF19-D2A4-C4F6-D47E36E436B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5488"/>
    </mc:Choice>
    <mc:Fallback xmlns="">
      <p:transition spd="slow" advClick="0" advTm="354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488" fill="hold"/>
                                        <p:tgtEl>
                                          <p:spTgt spid="23"/>
                                        </p:tgtEl>
                                      </p:cBhvr>
                                    </p:cmd>
                                  </p:childTnLst>
                                </p:cTn>
                              </p:par>
                              <p:par>
                                <p:cTn id="7" presetID="1" presetClass="mediacall" presetSubtype="0" fill="hold" nodeType="withEffect">
                                  <p:stCondLst>
                                    <p:cond delay="0"/>
                                  </p:stCondLst>
                                  <p:childTnLst>
                                    <p:cmd type="call" cmd="playFrom(0.0)">
                                      <p:cBhvr>
                                        <p:cTn id="8" dur="34488"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3070"/>
          </a:solidFill>
          <a:ln w="12700">
            <a:solidFill>
              <a:srgbClr val="00307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Implications for real AI systems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Operating Model</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307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Interfaces should preserve semantic distinctions explicitly.
</a:t>
            </a:r>
            <a:r>
              <a:rPr lang="en-US" sz="2200" b="1" dirty="0">
                <a:solidFill>
                  <a:srgbClr val="00307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Implementations should avoid treating validation as authorization.
</a:t>
            </a:r>
            <a:r>
              <a:rPr lang="en-US" sz="2200" b="1" dirty="0">
                <a:solidFill>
                  <a:srgbClr val="00307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Assessment can test whether systems demonstrate equivalent governance semantics.</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Operating Model</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09</a:t>
            </a:r>
            <a:endParaRPr lang="en-US" sz="850" dirty="0"/>
          </a:p>
        </p:txBody>
      </p:sp>
      <p:pic>
        <p:nvPicPr>
          <p:cNvPr id="9" name="VO_010">
            <a:hlinkClick r:id="" action="ppaction://media"/>
            <a:extLst>
              <a:ext uri="{FF2B5EF4-FFF2-40B4-BE49-F238E27FC236}">
                <a16:creationId xmlns:a16="http://schemas.microsoft.com/office/drawing/2014/main" id="{3573769F-F493-2F9E-4378-2446475D066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4552"/>
    </mc:Choice>
    <mc:Fallback xmlns="">
      <p:transition spd="slow" advClick="0" advTm="345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552" fill="hold"/>
                                        <p:tgtEl>
                                          <p:spTgt spid="9"/>
                                        </p:tgtEl>
                                      </p:cBhvr>
                                    </p:cmd>
                                  </p:childTnLst>
                                </p:cTn>
                              </p:par>
                              <p:par>
                                <p:cTn id="7" presetID="1" presetClass="mediacall" presetSubtype="0" fill="hold" nodeType="withEffect">
                                  <p:stCondLst>
                                    <p:cond delay="0"/>
                                  </p:stCondLst>
                                  <p:childTnLst>
                                    <p:cmd type="call" cmd="playFrom(0.0)">
                                      <p:cBhvr>
                                        <p:cTn id="8" dur="3355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3070"/>
          </a:solidFill>
          <a:ln w="12700">
            <a:solidFill>
              <a:srgbClr val="00307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Key takeaways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Operating Model</a:t>
            </a:r>
            <a:endParaRPr lang="en-US" sz="800" dirty="0"/>
          </a:p>
        </p:txBody>
      </p:sp>
      <p:sp>
        <p:nvSpPr>
          <p:cNvPr id="5" name="Shape 3"/>
          <p:cNvSpPr/>
          <p:nvPr/>
        </p:nvSpPr>
        <p:spPr>
          <a:xfrm>
            <a:off x="777240" y="1508760"/>
            <a:ext cx="3246120" cy="3611880"/>
          </a:xfrm>
          <a:prstGeom prst="roundRect">
            <a:avLst>
              <a:gd name="adj" fmla="val 2254"/>
            </a:avLst>
          </a:prstGeom>
          <a:solidFill>
            <a:srgbClr val="003070"/>
          </a:solidFill>
          <a:ln w="15240">
            <a:solidFill>
              <a:srgbClr val="003070"/>
            </a:solidFill>
            <a:prstDash val="solid"/>
          </a:ln>
        </p:spPr>
      </p:sp>
      <p:sp>
        <p:nvSpPr>
          <p:cNvPr id="6" name="Text 4"/>
          <p:cNvSpPr/>
          <p:nvPr/>
        </p:nvSpPr>
        <p:spPr>
          <a:xfrm>
            <a:off x="1005840" y="1828800"/>
            <a:ext cx="384048" cy="384048"/>
          </a:xfrm>
          <a:prstGeom prst="rect">
            <a:avLst/>
          </a:prstGeom>
          <a:noFill/>
          <a:ln/>
        </p:spPr>
        <p:txBody>
          <a:bodyPr wrap="square" lIns="0" tIns="0" rIns="0" bIns="0" rtlCol="0" anchor="ctr"/>
          <a:lstStyle/>
          <a:p>
            <a:pPr marL="0" indent="0">
              <a:buNone/>
            </a:pPr>
            <a:r>
              <a:rPr lang="en-US" sz="2400" b="1" dirty="0">
                <a:solidFill>
                  <a:srgbClr val="FFFFFF"/>
                </a:solidFill>
                <a:latin typeface="Aptos Display" pitchFamily="34" charset="0"/>
                <a:ea typeface="Aptos Display" pitchFamily="34" charset="-122"/>
                <a:cs typeface="Aptos Display" pitchFamily="34" charset="-120"/>
              </a:rPr>
              <a:t>1</a:t>
            </a:r>
            <a:endParaRPr lang="en-US" sz="2400" dirty="0"/>
          </a:p>
        </p:txBody>
      </p:sp>
      <p:sp>
        <p:nvSpPr>
          <p:cNvPr id="7" name="Text 5"/>
          <p:cNvSpPr/>
          <p:nvPr/>
        </p:nvSpPr>
        <p:spPr>
          <a:xfrm>
            <a:off x="1033272" y="2542032"/>
            <a:ext cx="2743200" cy="1371600"/>
          </a:xfrm>
          <a:prstGeom prst="rect">
            <a:avLst/>
          </a:prstGeom>
          <a:noFill/>
          <a:ln/>
        </p:spPr>
        <p:txBody>
          <a:bodyPr wrap="square" lIns="254" tIns="254" rIns="254" bIns="254" rtlCol="0" anchor="ctr">
            <a:normAutofit/>
          </a:bodyPr>
          <a:lstStyle/>
          <a:p>
            <a:pPr marL="0" indent="0">
              <a:buNone/>
            </a:pPr>
            <a:r>
              <a:rPr lang="en-US" sz="2100" b="1" dirty="0">
                <a:solidFill>
                  <a:srgbClr val="FFFFFF"/>
                </a:solidFill>
                <a:latin typeface="Aptos" pitchFamily="34" charset="0"/>
                <a:ea typeface="Aptos" pitchFamily="34" charset="-122"/>
                <a:cs typeface="Aptos" pitchFamily="34" charset="-120"/>
              </a:rPr>
              <a:t>Semantics are part of the governance mechanism.</a:t>
            </a:r>
            <a:endParaRPr lang="en-US" sz="2100" dirty="0"/>
          </a:p>
        </p:txBody>
      </p:sp>
      <p:sp>
        <p:nvSpPr>
          <p:cNvPr id="8" name="Shape 6"/>
          <p:cNvSpPr/>
          <p:nvPr/>
        </p:nvSpPr>
        <p:spPr>
          <a:xfrm>
            <a:off x="4572000" y="1508760"/>
            <a:ext cx="3246120" cy="3611880"/>
          </a:xfrm>
          <a:prstGeom prst="roundRect">
            <a:avLst>
              <a:gd name="adj" fmla="val 2254"/>
            </a:avLst>
          </a:prstGeom>
          <a:solidFill>
            <a:srgbClr val="FFFFFF"/>
          </a:solidFill>
          <a:ln w="15240">
            <a:solidFill>
              <a:srgbClr val="D8DDE5"/>
            </a:solidFill>
            <a:prstDash val="solid"/>
          </a:ln>
        </p:spPr>
      </p:sp>
      <p:sp>
        <p:nvSpPr>
          <p:cNvPr id="9" name="Text 7"/>
          <p:cNvSpPr/>
          <p:nvPr/>
        </p:nvSpPr>
        <p:spPr>
          <a:xfrm>
            <a:off x="4800600" y="1828800"/>
            <a:ext cx="384048" cy="384048"/>
          </a:xfrm>
          <a:prstGeom prst="rect">
            <a:avLst/>
          </a:prstGeom>
          <a:noFill/>
          <a:ln/>
        </p:spPr>
        <p:txBody>
          <a:bodyPr wrap="square" lIns="0" tIns="0" rIns="0" bIns="0" rtlCol="0" anchor="ctr"/>
          <a:lstStyle/>
          <a:p>
            <a:pPr marL="0" indent="0">
              <a:buNone/>
            </a:pPr>
            <a:r>
              <a:rPr lang="en-US" sz="2400" b="1" dirty="0">
                <a:solidFill>
                  <a:srgbClr val="003070"/>
                </a:solidFill>
                <a:latin typeface="Aptos Display" pitchFamily="34" charset="0"/>
                <a:ea typeface="Aptos Display" pitchFamily="34" charset="-122"/>
                <a:cs typeface="Aptos Display" pitchFamily="34" charset="-120"/>
              </a:rPr>
              <a:t>2</a:t>
            </a:r>
            <a:endParaRPr lang="en-US" sz="2400" dirty="0"/>
          </a:p>
        </p:txBody>
      </p:sp>
      <p:sp>
        <p:nvSpPr>
          <p:cNvPr id="10" name="Text 8"/>
          <p:cNvSpPr/>
          <p:nvPr/>
        </p:nvSpPr>
        <p:spPr>
          <a:xfrm>
            <a:off x="4828032" y="2542032"/>
            <a:ext cx="2743200" cy="1371600"/>
          </a:xfrm>
          <a:prstGeom prst="rect">
            <a:avLst/>
          </a:prstGeom>
          <a:noFill/>
          <a:ln/>
        </p:spPr>
        <p:txBody>
          <a:bodyPr wrap="square" lIns="254" tIns="254" rIns="254" bIns="254" rtlCol="0" anchor="ctr">
            <a:normAutofit/>
          </a:bodyPr>
          <a:lstStyle/>
          <a:p>
            <a:pPr marL="0" indent="0">
              <a:buNone/>
            </a:pPr>
            <a:r>
              <a:rPr lang="en-US" sz="2100" b="1" dirty="0">
                <a:solidFill>
                  <a:srgbClr val="111111"/>
                </a:solidFill>
                <a:latin typeface="Aptos" pitchFamily="34" charset="0"/>
                <a:ea typeface="Aptos" pitchFamily="34" charset="-122"/>
                <a:cs typeface="Aptos" pitchFamily="34" charset="-120"/>
              </a:rPr>
              <a:t>Canonical state must be qualified, not assumed.</a:t>
            </a:r>
            <a:endParaRPr lang="en-US" sz="2100" dirty="0"/>
          </a:p>
        </p:txBody>
      </p:sp>
      <p:sp>
        <p:nvSpPr>
          <p:cNvPr id="11" name="Shape 9"/>
          <p:cNvSpPr/>
          <p:nvPr/>
        </p:nvSpPr>
        <p:spPr>
          <a:xfrm>
            <a:off x="8366760" y="1508760"/>
            <a:ext cx="3246120" cy="3611880"/>
          </a:xfrm>
          <a:prstGeom prst="roundRect">
            <a:avLst>
              <a:gd name="adj" fmla="val 2254"/>
            </a:avLst>
          </a:prstGeom>
          <a:solidFill>
            <a:srgbClr val="FFFFFF"/>
          </a:solidFill>
          <a:ln w="15240">
            <a:solidFill>
              <a:srgbClr val="D8DDE5"/>
            </a:solidFill>
            <a:prstDash val="solid"/>
          </a:ln>
        </p:spPr>
      </p:sp>
      <p:sp>
        <p:nvSpPr>
          <p:cNvPr id="12" name="Text 10"/>
          <p:cNvSpPr/>
          <p:nvPr/>
        </p:nvSpPr>
        <p:spPr>
          <a:xfrm>
            <a:off x="8595360" y="1828800"/>
            <a:ext cx="384048" cy="384048"/>
          </a:xfrm>
          <a:prstGeom prst="rect">
            <a:avLst/>
          </a:prstGeom>
          <a:noFill/>
          <a:ln/>
        </p:spPr>
        <p:txBody>
          <a:bodyPr wrap="square" lIns="0" tIns="0" rIns="0" bIns="0" rtlCol="0" anchor="ctr"/>
          <a:lstStyle/>
          <a:p>
            <a:pPr marL="0" indent="0">
              <a:buNone/>
            </a:pPr>
            <a:r>
              <a:rPr lang="en-US" sz="2400" b="1" dirty="0">
                <a:solidFill>
                  <a:srgbClr val="003070"/>
                </a:solidFill>
                <a:latin typeface="Aptos Display" pitchFamily="34" charset="0"/>
                <a:ea typeface="Aptos Display" pitchFamily="34" charset="-122"/>
                <a:cs typeface="Aptos Display" pitchFamily="34" charset="-120"/>
              </a:rPr>
              <a:t>3</a:t>
            </a:r>
            <a:endParaRPr lang="en-US" sz="2400" dirty="0"/>
          </a:p>
        </p:txBody>
      </p:sp>
      <p:sp>
        <p:nvSpPr>
          <p:cNvPr id="13" name="Text 11"/>
          <p:cNvSpPr/>
          <p:nvPr/>
        </p:nvSpPr>
        <p:spPr>
          <a:xfrm>
            <a:off x="8622792" y="2542032"/>
            <a:ext cx="2743200" cy="1371600"/>
          </a:xfrm>
          <a:prstGeom prst="rect">
            <a:avLst/>
          </a:prstGeom>
          <a:noFill/>
          <a:ln/>
        </p:spPr>
        <p:txBody>
          <a:bodyPr wrap="square" lIns="254" tIns="254" rIns="254" bIns="254" rtlCol="0" anchor="ctr">
            <a:normAutofit/>
          </a:bodyPr>
          <a:lstStyle/>
          <a:p>
            <a:pPr marL="0" indent="0">
              <a:buNone/>
            </a:pPr>
            <a:r>
              <a:rPr lang="en-US" sz="2100" b="1" dirty="0">
                <a:solidFill>
                  <a:srgbClr val="111111"/>
                </a:solidFill>
                <a:latin typeface="Aptos" pitchFamily="34" charset="0"/>
                <a:ea typeface="Aptos" pitchFamily="34" charset="-122"/>
                <a:cs typeface="Aptos" pitchFamily="34" charset="-120"/>
              </a:rPr>
              <a:t>Receipts make decisions portable, inspectable, and auditable.</a:t>
            </a:r>
            <a:endParaRPr lang="en-US" sz="2100" dirty="0"/>
          </a:p>
        </p:txBody>
      </p:sp>
      <p:sp>
        <p:nvSpPr>
          <p:cNvPr id="14" name="Text 12"/>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5" name="Text 13"/>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Operating Model</a:t>
            </a:r>
            <a:endParaRPr lang="en-US" sz="850" dirty="0"/>
          </a:p>
        </p:txBody>
      </p:sp>
      <p:sp>
        <p:nvSpPr>
          <p:cNvPr id="16" name="Text 14"/>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10</a:t>
            </a:r>
            <a:endParaRPr lang="en-US" sz="850" dirty="0"/>
          </a:p>
        </p:txBody>
      </p:sp>
      <p:pic>
        <p:nvPicPr>
          <p:cNvPr id="17" name="VO_011">
            <a:hlinkClick r:id="" action="ppaction://media"/>
            <a:extLst>
              <a:ext uri="{FF2B5EF4-FFF2-40B4-BE49-F238E27FC236}">
                <a16:creationId xmlns:a16="http://schemas.microsoft.com/office/drawing/2014/main" id="{6327D433-21A9-FF41-1DF9-2197CDD2ECC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29416"/>
    </mc:Choice>
    <mc:Fallback xmlns="">
      <p:transition spd="slow" advClick="0" advTm="2941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416" fill="hold"/>
                                        <p:tgtEl>
                                          <p:spTgt spid="17"/>
                                        </p:tgtEl>
                                      </p:cBhvr>
                                    </p:cmd>
                                  </p:childTnLst>
                                </p:cTn>
                              </p:par>
                              <p:par>
                                <p:cTn id="7" presetID="1" presetClass="mediacall" presetSubtype="0" fill="hold" nodeType="withEffect">
                                  <p:stCondLst>
                                    <p:cond delay="0"/>
                                  </p:stCondLst>
                                  <p:childTnLst>
                                    <p:cmd type="call" cmd="playFrom(0.0)">
                                      <p:cBhvr>
                                        <p:cTn id="8" dur="28416"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1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3070"/>
          </a:solidFill>
          <a:ln w="12700">
            <a:solidFill>
              <a:srgbClr val="00307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Paper URL + quiz</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Operating Model</a:t>
            </a:r>
            <a:endParaRPr lang="en-US" sz="800" dirty="0"/>
          </a:p>
        </p:txBody>
      </p:sp>
      <p:sp>
        <p:nvSpPr>
          <p:cNvPr id="5" name="Text 3"/>
          <p:cNvSpPr/>
          <p:nvPr/>
        </p:nvSpPr>
        <p:spPr>
          <a:xfrm>
            <a:off x="749808" y="1417320"/>
            <a:ext cx="4023360" cy="292608"/>
          </a:xfrm>
          <a:prstGeom prst="rect">
            <a:avLst/>
          </a:prstGeom>
          <a:noFill/>
          <a:ln/>
        </p:spPr>
        <p:txBody>
          <a:bodyPr wrap="square" lIns="0" tIns="0" rIns="0" bIns="0" rtlCol="0" anchor="ctr"/>
          <a:lstStyle/>
          <a:p>
            <a:pPr marL="0" indent="0">
              <a:buNone/>
            </a:pPr>
            <a:r>
              <a:rPr lang="en-US" sz="2200" b="1" dirty="0">
                <a:solidFill>
                  <a:srgbClr val="002050"/>
                </a:solidFill>
                <a:latin typeface="Aptos Display" pitchFamily="34" charset="0"/>
                <a:ea typeface="Aptos Display" pitchFamily="34" charset="-122"/>
                <a:cs typeface="Aptos Display" pitchFamily="34" charset="-120"/>
              </a:rPr>
              <a:t>Read the paper</a:t>
            </a:r>
            <a:endParaRPr lang="en-US" sz="2200" dirty="0"/>
          </a:p>
        </p:txBody>
      </p:sp>
      <p:sp>
        <p:nvSpPr>
          <p:cNvPr id="6" name="Shape 4"/>
          <p:cNvSpPr/>
          <p:nvPr/>
        </p:nvSpPr>
        <p:spPr>
          <a:xfrm>
            <a:off x="749808" y="1865376"/>
            <a:ext cx="10698480" cy="960120"/>
          </a:xfrm>
          <a:prstGeom prst="roundRect">
            <a:avLst>
              <a:gd name="adj" fmla="val 7619"/>
            </a:avLst>
          </a:prstGeom>
          <a:solidFill>
            <a:srgbClr val="FFFFFF"/>
          </a:solidFill>
          <a:ln w="12700">
            <a:solidFill>
              <a:srgbClr val="D8DDE5"/>
            </a:solidFill>
            <a:prstDash val="solid"/>
          </a:ln>
        </p:spPr>
      </p:sp>
      <p:sp>
        <p:nvSpPr>
          <p:cNvPr id="7" name="Text 5">
            <a:hlinkClick r:id="rId5"/>
          </p:cNvPr>
          <p:cNvSpPr/>
          <p:nvPr/>
        </p:nvSpPr>
        <p:spPr>
          <a:xfrm>
            <a:off x="1005840" y="2176272"/>
            <a:ext cx="9966960" cy="256032"/>
          </a:xfrm>
          <a:prstGeom prst="rect">
            <a:avLst/>
          </a:prstGeom>
          <a:noFill/>
          <a:ln/>
        </p:spPr>
        <p:txBody>
          <a:bodyPr wrap="square" lIns="0" tIns="0" rIns="0" bIns="0" rtlCol="0" anchor="ctr">
            <a:normAutofit/>
          </a:bodyPr>
          <a:lstStyle/>
          <a:p>
            <a:pPr marL="0" indent="0">
              <a:buNone/>
            </a:pPr>
            <a:r>
              <a:rPr lang="en-US" sz="2100" b="1" u="sng" dirty="0">
                <a:solidFill>
                  <a:srgbClr val="003070"/>
                </a:solidFill>
                <a:latin typeface="Aptos" pitchFamily="34" charset="0"/>
                <a:ea typeface="Aptos" pitchFamily="34" charset="-122"/>
                <a:cs typeface="Aptos" pitchFamily="34" charset="-120"/>
                <a:hlinkClick r:id="rId5">
                  <a:extLst>
                    <a:ext uri="{A12FA001-AC4F-418D-AE19-62706E023703}">
                      <ahyp:hlinkClr xmlns:ahyp="http://schemas.microsoft.com/office/drawing/2018/hyperlinkcolor" val="tx"/>
                    </a:ext>
                  </a:extLst>
                </a:hlinkClick>
              </a:rPr>
              <a:t>https://doi.org/10.5281/zenodo.20330062</a:t>
            </a:r>
            <a:endParaRPr lang="en-US" sz="2100" dirty="0"/>
          </a:p>
        </p:txBody>
      </p:sp>
      <p:sp>
        <p:nvSpPr>
          <p:cNvPr id="8" name="Text 6"/>
          <p:cNvSpPr/>
          <p:nvPr/>
        </p:nvSpPr>
        <p:spPr>
          <a:xfrm>
            <a:off x="749808" y="3218688"/>
            <a:ext cx="4023360" cy="292608"/>
          </a:xfrm>
          <a:prstGeom prst="rect">
            <a:avLst/>
          </a:prstGeom>
          <a:noFill/>
          <a:ln/>
        </p:spPr>
        <p:txBody>
          <a:bodyPr wrap="square" lIns="0" tIns="0" rIns="0" bIns="0" rtlCol="0" anchor="ctr"/>
          <a:lstStyle/>
          <a:p>
            <a:pPr marL="0" indent="0">
              <a:buNone/>
            </a:pPr>
            <a:r>
              <a:rPr lang="en-US" sz="2200" b="1" dirty="0">
                <a:solidFill>
                  <a:srgbClr val="002050"/>
                </a:solidFill>
                <a:latin typeface="Aptos Display" pitchFamily="34" charset="0"/>
                <a:ea typeface="Aptos Display" pitchFamily="34" charset="-122"/>
                <a:cs typeface="Aptos Display" pitchFamily="34" charset="-120"/>
              </a:rPr>
              <a:t>Take the quiz</a:t>
            </a:r>
            <a:endParaRPr lang="en-US" sz="2200" dirty="0"/>
          </a:p>
        </p:txBody>
      </p:sp>
      <p:sp>
        <p:nvSpPr>
          <p:cNvPr id="9" name="Shape 7"/>
          <p:cNvSpPr/>
          <p:nvPr/>
        </p:nvSpPr>
        <p:spPr>
          <a:xfrm>
            <a:off x="749808" y="3657600"/>
            <a:ext cx="10698480" cy="1078992"/>
          </a:xfrm>
          <a:prstGeom prst="roundRect">
            <a:avLst>
              <a:gd name="adj" fmla="val 6780"/>
            </a:avLst>
          </a:prstGeom>
          <a:solidFill>
            <a:srgbClr val="003070"/>
          </a:solidFill>
          <a:ln w="12700">
            <a:solidFill>
              <a:srgbClr val="003070"/>
            </a:solidFill>
            <a:prstDash val="solid"/>
          </a:ln>
        </p:spPr>
      </p:sp>
      <p:sp>
        <p:nvSpPr>
          <p:cNvPr id="10" name="Text 8">
            <a:hlinkClick r:id="rId6"/>
          </p:cNvPr>
          <p:cNvSpPr/>
          <p:nvPr/>
        </p:nvSpPr>
        <p:spPr>
          <a:xfrm>
            <a:off x="1005840" y="4005072"/>
            <a:ext cx="9966960" cy="320040"/>
          </a:xfrm>
          <a:prstGeom prst="rect">
            <a:avLst/>
          </a:prstGeom>
          <a:noFill/>
          <a:ln/>
        </p:spPr>
        <p:txBody>
          <a:bodyPr wrap="square" lIns="0" tIns="0" rIns="0" bIns="0" rtlCol="0" anchor="ctr">
            <a:normAutofit/>
          </a:bodyPr>
          <a:lstStyle/>
          <a:p>
            <a:pPr marL="0" indent="0">
              <a:buNone/>
            </a:pPr>
            <a:r>
              <a:rPr lang="en-US" sz="2500" b="1" u="sng" dirty="0">
                <a:solidFill>
                  <a:srgbClr val="FFFFFF"/>
                </a:solidFill>
                <a:latin typeface="Aptos" pitchFamily="34" charset="0"/>
                <a:ea typeface="Aptos" pitchFamily="34" charset="-122"/>
                <a:cs typeface="Aptos" pitchFamily="34" charset="-120"/>
                <a:hlinkClick r:id="rId6">
                  <a:extLst>
                    <a:ext uri="{A12FA001-AC4F-418D-AE19-62706E023703}">
                      <ahyp:hlinkClr xmlns:ahyp="http://schemas.microsoft.com/office/drawing/2018/hyperlinkcolor" val="tx"/>
                    </a:ext>
                  </a:extLst>
                </a:hlinkClick>
              </a:rPr>
              <a:t>agcp.ai/quiz-agcp-operating-model-semantic-architecture</a:t>
            </a:r>
            <a:endParaRPr lang="en-US" sz="2500" dirty="0"/>
          </a:p>
        </p:txBody>
      </p:sp>
      <p:sp>
        <p:nvSpPr>
          <p:cNvPr id="11" name="Text 9">
            <a:hlinkClick r:id="rId7"/>
          </p:cNvPr>
          <p:cNvSpPr/>
          <p:nvPr/>
        </p:nvSpPr>
        <p:spPr>
          <a:xfrm>
            <a:off x="768096" y="5358384"/>
            <a:ext cx="3657600" cy="237744"/>
          </a:xfrm>
          <a:prstGeom prst="rect">
            <a:avLst/>
          </a:prstGeom>
          <a:noFill/>
          <a:ln/>
        </p:spPr>
        <p:txBody>
          <a:bodyPr wrap="square" lIns="0" tIns="0" rIns="0" bIns="0" rtlCol="0" anchor="ctr"/>
          <a:lstStyle/>
          <a:p>
            <a:pPr marL="0" indent="0">
              <a:buNone/>
            </a:pPr>
            <a:r>
              <a:rPr lang="en-US" sz="1500" b="1" u="sng" dirty="0">
                <a:solidFill>
                  <a:srgbClr val="334155"/>
                </a:solidFill>
                <a:latin typeface="Aptos" pitchFamily="34" charset="0"/>
                <a:ea typeface="Aptos" pitchFamily="34" charset="-122"/>
                <a:cs typeface="Aptos" pitchFamily="34" charset="-120"/>
                <a:hlinkClick r:id="rId7">
                  <a:extLst>
                    <a:ext uri="{A12FA001-AC4F-418D-AE19-62706E023703}">
                      <ahyp:hlinkClr xmlns:ahyp="http://schemas.microsoft.com/office/drawing/2018/hyperlinkcolor" val="tx"/>
                    </a:ext>
                  </a:extLst>
                </a:hlinkClick>
              </a:rPr>
              <a:t>Main site: AGCP.ai</a:t>
            </a:r>
            <a:endParaRPr lang="en-US" sz="1500" dirty="0"/>
          </a:p>
        </p:txBody>
      </p:sp>
      <p:sp>
        <p:nvSpPr>
          <p:cNvPr id="12" name="Text 10"/>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3" name="Text 11"/>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Operating Model</a:t>
            </a:r>
            <a:endParaRPr lang="en-US" sz="850" dirty="0"/>
          </a:p>
        </p:txBody>
      </p:sp>
      <p:sp>
        <p:nvSpPr>
          <p:cNvPr id="14" name="Text 12"/>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11</a:t>
            </a:r>
            <a:endParaRPr lang="en-US" sz="850" dirty="0"/>
          </a:p>
        </p:txBody>
      </p:sp>
      <p:pic>
        <p:nvPicPr>
          <p:cNvPr id="15" name="VO_012">
            <a:hlinkClick r:id="" action="ppaction://media"/>
            <a:extLst>
              <a:ext uri="{FF2B5EF4-FFF2-40B4-BE49-F238E27FC236}">
                <a16:creationId xmlns:a16="http://schemas.microsoft.com/office/drawing/2014/main" id="{4180002B-7A0B-5E4A-92C3-AED0A137169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31024"/>
    </mc:Choice>
    <mc:Fallback xmlns="">
      <p:transition spd="slow" advClick="0" advTm="3102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24" fill="hold"/>
                                        <p:tgtEl>
                                          <p:spTgt spid="15"/>
                                        </p:tgtEl>
                                      </p:cBhvr>
                                    </p:cmd>
                                  </p:childTnLst>
                                </p:cTn>
                              </p:par>
                              <p:par>
                                <p:cTn id="7" presetID="1" presetClass="mediacall" presetSubtype="0" fill="hold" nodeType="withEffect">
                                  <p:stCondLst>
                                    <p:cond delay="0"/>
                                  </p:stCondLst>
                                  <p:childTnLst>
                                    <p:cmd type="call" cmd="playFrom(0.0)">
                                      <p:cBhvr>
                                        <p:cTn id="8" dur="3002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1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1726</Words>
  <Application>Microsoft Office PowerPoint</Application>
  <PresentationFormat>Widescreen</PresentationFormat>
  <Paragraphs>149</Paragraphs>
  <Slides>12</Slides>
  <Notes>12</Notes>
  <HiddenSlides>0</HiddenSlides>
  <MMClips>12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AGCP.ai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AGCP Operating Model and Semantic Architecture</dc:title>
  <dc:subject>AGCP Operating Model and Semantic Architecture</dc:subject>
  <dc:creator>AGCP.ai</dc:creator>
  <cp:lastModifiedBy>John Willis</cp:lastModifiedBy>
  <cp:revision>3</cp:revision>
  <dcterms:created xsi:type="dcterms:W3CDTF">2026-09-05T15:02:02Z</dcterms:created>
  <dcterms:modified xsi:type="dcterms:W3CDTF">2026-09-06T19:16:03Z</dcterms:modified>
</cp:coreProperties>
</file>