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844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module covers the pee-be-sigh Governance Ecosystem, a multi-agent reference architecture for securing enterprise AI estates. The paper uses pee-be-sigh as the label for an architecture that organizes AI-enabled cyber defense across domains, bounded agent families, context, structured outputs, and evidence. The key point for this reading series is that multi-agent AI needs more than isolated assistants. It needs an estate-level governance structure that can produce evidence-bearing proposals for runtime governance.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problem matters because enterprise AI is rapidly becoming an operational security actor, not just an advisory tool. When agents classify events, propose containment, summarize evidence, or coordinate incident response, their outputs may influence real infrastructure decisions. Without an estate-level governance model, agent activity becomes fragmented, hard to audit, and difficult to control. The paper matters because it frames AI security as a governed ecosystem problem rather than a collection of disconnected tools.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addresses the problem of how to structure AI-enabled cybersecurity across an enterprise estate. The issue is not simply whether an individual model can detect threats or generate useful analysis. The harder problem is how agents, context, outputs, evidence, and governance relationships fit together so that security operations remain accountable. The paper asks how a multi-agent security architecture can support useful automation without losing control over roles, boundaries, evidence, or consequences.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core concepts are domains, bounded agent families, context envelopes, structured outputs, evidence graphs, and governance handoff. Domains define where agent work occurs. Agent families keep functions and responsibilities bounded. Context envelopes carry the information needed to interpret a task. Structured outputs make agent conclusions reviewable. Evidence graphs preserve the basis for decisions. Governance handoff connects agent output to the runtime control layer that decides whether an operational consequence may occur.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model organizes the AI security estate into governed domains and agent families that produce structured, evidence-bearing outputs. The sequence shown here is domains, agents, context, structured output, and governance evidence. This is not the same as letting agents freely coordinate actions. The architecture aims to make agent work legible. By requiring structured context and output, pee-be-sigh creates the conditions under which a runtime governance layer can evaluate proposed consequential actions before execution.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critical distinction is between a point AI tool and a governed pee-be-sigh ecosystem. A point tool improves a specific task, such as detection, triage, or summarization. A pee-be-sigh ecosystem organizes roles, evidence, and governance across the enterprise estate. Another important distinction is between agent orchestration and runtime governance. Orchestration coordinates work. Runtime governance controls whether an operational effect may occur. The two can work together, but they are not substitutes for each other.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Consider a detection agent that identifies suspicious endpoint behavior. A governance-aware agent packages the relevant evidence and proposes a response, such as containment or escalation. At that point, the proposal is still not execution authority. Runtime governance evaluates the proposed response against policy, state, evidence, and authorization. The operational response is then authorized, refused, or escalated. This example shows how pee-be-sigh can organize multi-agent cybersecurity work while A G C P-style governance controls the consequence boundary.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contributes a reference architecture for thinking about enterprise AI security as an organized system. It gives language for agent families, domains, context, evidence, and outputs. It also clarifies where governance must enter the architecture. The contribution is not a single enforcement algorithm. It is an architectural framing that makes agentic security work governable by requiring structure around the work products that agents produce.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Within the Runtime Governance corpus, pee-be-sigh provides the multi-agent cybersecurity context. It explains why a control plane such as A G C P must receive structured proposals rather than unbounded agent intentions. It also links enterprise security architecture to execution-layer control. Pee-be-sigh helps organize the upstream agent ecosystem, while runtime governance determines whether proposed consequences may become operationally real. Together, they describe both the intelligent work layer and the governance execution layer.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For real AI systems, the implication is that AI security programs should govern agent roles, evidence, and outputs, not only models. Multi-agent workflows need continuity across agent boundaries so that context and evidence are not lost. Runtime governance can then evaluate consequences produced by pee-be-sigh-organized agents. This is especially important when agents recommend or initiate actions that affect infrastructure, users, data access, or incident response posture.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takeaways are that pee-be-sigh organizes the governed AI estate, structured outputs make governance possible, and agent ecosystems need a separate execution-control layer. A multi-agent system can be useful without being governable, and it can be well orchestrated without having deterministic runtime control. The pee-be-sigh paper addresses the first part of the problem: making the agent ecosystem structured enough that governance can evaluate its proposed actions.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Use the archive URL shown here as the reading link, and use A G C P dot A I for related Runtime Governance materials. After reading, take the quiz at A G C P dot A I slash quiz dash P B S A I dash governance dash ecosystem. The quiz focuses on domain organization, bounded agent families, context envelopes, structured outputs, evidence graphs, and the distinction between agent orchestration and runtime governance.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hyperlink" Target="https://agcp.ai" TargetMode="Externa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hyperlink" Target="https://agcp.ai/quiz-pbsai-governance-ecosystem" TargetMode="External"/><Relationship Id="rId5" Type="http://schemas.openxmlformats.org/officeDocument/2006/relationships/hyperlink" Target="https://arxiv.org/abs/2602.11301" TargetMode="Externa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02050"/>
          </a:solidFill>
          <a:ln w="12700">
            <a:solidFill>
              <a:srgbClr val="002050"/>
            </a:solidFill>
            <a:prstDash val="solid"/>
          </a:ln>
        </p:spPr>
      </p:sp>
      <p:pic>
        <p:nvPicPr>
          <p:cNvPr id="3" name="Image 0" descr="/mnt/data/AGCP transparent logo with name.png"/>
          <p:cNvPicPr>
            <a:picLocks noChangeAspect="1"/>
          </p:cNvPicPr>
          <p:nvPr/>
        </p:nvPicPr>
        <p:blipFill>
          <a:blip r:embed="rId5"/>
          <a:stretch>
            <a:fillRect/>
          </a:stretch>
        </p:blipFill>
        <p:spPr>
          <a:xfrm>
            <a:off x="7452360" y="530352"/>
            <a:ext cx="4160520" cy="1664208"/>
          </a:xfrm>
          <a:prstGeom prst="rect">
            <a:avLst/>
          </a:prstGeom>
        </p:spPr>
      </p:pic>
      <p:sp>
        <p:nvSpPr>
          <p:cNvPr id="4" name="Text 1"/>
          <p:cNvSpPr/>
          <p:nvPr/>
        </p:nvSpPr>
        <p:spPr>
          <a:xfrm>
            <a:off x="658368" y="621792"/>
            <a:ext cx="5257800" cy="219456"/>
          </a:xfrm>
          <a:prstGeom prst="rect">
            <a:avLst/>
          </a:prstGeom>
          <a:noFill/>
          <a:ln/>
        </p:spPr>
        <p:txBody>
          <a:bodyPr wrap="square" lIns="0" tIns="0" rIns="0" bIns="0" rtlCol="0" anchor="ctr"/>
          <a:lstStyle/>
          <a:p>
            <a:pPr marL="0" indent="0">
              <a:buNone/>
            </a:pPr>
            <a:r>
              <a:rPr lang="en-US" sz="1200" b="1" dirty="0">
                <a:solidFill>
                  <a:srgbClr val="004080"/>
                </a:solidFill>
                <a:latin typeface="Aptos" pitchFamily="34" charset="0"/>
                <a:ea typeface="Aptos" pitchFamily="34" charset="-122"/>
                <a:cs typeface="Aptos" pitchFamily="34" charset="-120"/>
              </a:rPr>
              <a:t>Runtime Governance Reading Series</a:t>
            </a:r>
            <a:endParaRPr lang="en-US" sz="1200" dirty="0"/>
          </a:p>
        </p:txBody>
      </p:sp>
      <p:sp>
        <p:nvSpPr>
          <p:cNvPr id="5" name="Text 2"/>
          <p:cNvSpPr/>
          <p:nvPr/>
        </p:nvSpPr>
        <p:spPr>
          <a:xfrm>
            <a:off x="658368" y="1371600"/>
            <a:ext cx="6537960" cy="1143000"/>
          </a:xfrm>
          <a:prstGeom prst="rect">
            <a:avLst/>
          </a:prstGeom>
          <a:noFill/>
          <a:ln/>
        </p:spPr>
        <p:txBody>
          <a:bodyPr wrap="square" lIns="0" tIns="0" rIns="0" bIns="0" rtlCol="0" anchor="ctr">
            <a:normAutofit/>
          </a:bodyPr>
          <a:lstStyle/>
          <a:p>
            <a:pPr marL="0" indent="0">
              <a:buNone/>
            </a:pPr>
            <a:r>
              <a:rPr lang="en-US" sz="3600" b="1" dirty="0">
                <a:solidFill>
                  <a:srgbClr val="002050"/>
                </a:solidFill>
                <a:latin typeface="Aptos Display" pitchFamily="34" charset="0"/>
                <a:ea typeface="Aptos Display" pitchFamily="34" charset="-122"/>
                <a:cs typeface="Aptos Display" pitchFamily="34" charset="-120"/>
              </a:rPr>
              <a:t>The PBSAI Governance Ecosystem</a:t>
            </a:r>
            <a:endParaRPr lang="en-US" sz="3600" dirty="0"/>
          </a:p>
        </p:txBody>
      </p:sp>
      <p:sp>
        <p:nvSpPr>
          <p:cNvPr id="6" name="Text 3"/>
          <p:cNvSpPr/>
          <p:nvPr/>
        </p:nvSpPr>
        <p:spPr>
          <a:xfrm>
            <a:off x="694944" y="2633472"/>
            <a:ext cx="7178040" cy="713232"/>
          </a:xfrm>
          <a:prstGeom prst="rect">
            <a:avLst/>
          </a:prstGeom>
          <a:noFill/>
          <a:ln/>
        </p:spPr>
        <p:txBody>
          <a:bodyPr wrap="square" lIns="0" tIns="0" rIns="0" bIns="0" rtlCol="0" anchor="ctr">
            <a:normAutofit/>
          </a:bodyPr>
          <a:lstStyle/>
          <a:p>
            <a:pPr marL="0" indent="0">
              <a:buNone/>
            </a:pPr>
            <a:r>
              <a:rPr lang="en-US" sz="1900" dirty="0">
                <a:solidFill>
                  <a:srgbClr val="334155"/>
                </a:solidFill>
                <a:latin typeface="Aptos" pitchFamily="34" charset="0"/>
                <a:ea typeface="Aptos" pitchFamily="34" charset="-122"/>
                <a:cs typeface="Aptos" pitchFamily="34" charset="-120"/>
              </a:rPr>
              <a:t>A Multi-Agent AI Reference Architecture for Securing Enterprise AI Estates</a:t>
            </a:r>
            <a:endParaRPr lang="en-US" sz="1900" dirty="0"/>
          </a:p>
        </p:txBody>
      </p:sp>
      <p:sp>
        <p:nvSpPr>
          <p:cNvPr id="7" name="Shape 4"/>
          <p:cNvSpPr/>
          <p:nvPr/>
        </p:nvSpPr>
        <p:spPr>
          <a:xfrm>
            <a:off x="694944" y="3639312"/>
            <a:ext cx="3977640" cy="0"/>
          </a:xfrm>
          <a:prstGeom prst="line">
            <a:avLst/>
          </a:prstGeom>
          <a:noFill/>
          <a:ln w="38100">
            <a:solidFill>
              <a:srgbClr val="005090"/>
            </a:solidFill>
            <a:prstDash val="solid"/>
          </a:ln>
        </p:spPr>
      </p:sp>
      <p:sp>
        <p:nvSpPr>
          <p:cNvPr id="8" name="Text 5"/>
          <p:cNvSpPr/>
          <p:nvPr/>
        </p:nvSpPr>
        <p:spPr>
          <a:xfrm>
            <a:off x="694944" y="4005072"/>
            <a:ext cx="9966960" cy="987552"/>
          </a:xfrm>
          <a:prstGeom prst="rect">
            <a:avLst/>
          </a:prstGeom>
          <a:noFill/>
          <a:ln/>
        </p:spPr>
        <p:txBody>
          <a:bodyPr wrap="square" lIns="254" tIns="254" rIns="254" bIns="254" rtlCol="0" anchor="ctr">
            <a:normAutofit/>
          </a:bodyPr>
          <a:lstStyle/>
          <a:p>
            <a:pPr marL="0" indent="0">
              <a:buNone/>
            </a:pPr>
            <a:r>
              <a:rPr lang="en-US" sz="1230" dirty="0">
                <a:solidFill>
                  <a:srgbClr val="111111"/>
                </a:solidFill>
                <a:latin typeface="Aptos" pitchFamily="34" charset="0"/>
                <a:ea typeface="Aptos" pitchFamily="34" charset="-122"/>
                <a:cs typeface="Aptos" pitchFamily="34" charset="-120"/>
              </a:rPr>
              <a:t>Willis, J. M. (2026). The PBSAI Governance Ecosystem: A Multi-Agent AI Reference Architecture for Securing Enterprise AI Estates. arXiv:2602.11301. https://arxiv.org/abs/2602.11301</a:t>
            </a:r>
            <a:endParaRPr lang="en-US" sz="1230" dirty="0"/>
          </a:p>
        </p:txBody>
      </p:sp>
      <p:sp>
        <p:nvSpPr>
          <p:cNvPr id="9" name="Shape 6"/>
          <p:cNvSpPr/>
          <p:nvPr/>
        </p:nvSpPr>
        <p:spPr>
          <a:xfrm>
            <a:off x="694944" y="5879592"/>
            <a:ext cx="1828800" cy="384048"/>
          </a:xfrm>
          <a:prstGeom prst="roundRect">
            <a:avLst>
              <a:gd name="adj" fmla="val 14286"/>
            </a:avLst>
          </a:prstGeom>
          <a:solidFill>
            <a:srgbClr val="FFFFFF"/>
          </a:solidFill>
          <a:ln w="15240">
            <a:solidFill>
              <a:srgbClr val="002050"/>
            </a:solidFill>
            <a:prstDash val="solid"/>
          </a:ln>
        </p:spPr>
      </p:sp>
      <p:sp>
        <p:nvSpPr>
          <p:cNvPr id="10" name="Text 7"/>
          <p:cNvSpPr/>
          <p:nvPr/>
        </p:nvSpPr>
        <p:spPr>
          <a:xfrm>
            <a:off x="914400" y="5998464"/>
            <a:ext cx="1371600" cy="146304"/>
          </a:xfrm>
          <a:prstGeom prst="rect">
            <a:avLst/>
          </a:prstGeom>
          <a:noFill/>
          <a:ln/>
        </p:spPr>
        <p:txBody>
          <a:bodyPr wrap="square" lIns="0" tIns="0" rIns="0" bIns="0" rtlCol="0" anchor="ctr"/>
          <a:lstStyle/>
          <a:p>
            <a:pPr marL="0" indent="0" algn="ctr">
              <a:buNone/>
            </a:pPr>
            <a:r>
              <a:rPr lang="en-US" sz="1200" b="1" dirty="0">
                <a:solidFill>
                  <a:srgbClr val="002050"/>
                </a:solidFill>
                <a:latin typeface="Aptos" pitchFamily="34" charset="0"/>
                <a:ea typeface="Aptos" pitchFamily="34" charset="-122"/>
                <a:cs typeface="Aptos" pitchFamily="34" charset="-120"/>
              </a:rPr>
              <a:t>AGCP.ai</a:t>
            </a:r>
            <a:endParaRPr lang="en-US" sz="1200" dirty="0"/>
          </a:p>
        </p:txBody>
      </p:sp>
      <p:pic>
        <p:nvPicPr>
          <p:cNvPr id="11" name="VO_001">
            <a:hlinkClick r:id="" action="ppaction://media"/>
            <a:extLst>
              <a:ext uri="{FF2B5EF4-FFF2-40B4-BE49-F238E27FC236}">
                <a16:creationId xmlns:a16="http://schemas.microsoft.com/office/drawing/2014/main" id="{71ED5019-EDD0-C031-C8AA-A62563B6A3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264"/>
    </mc:Choice>
    <mc:Fallback>
      <p:transition spd="slow" advClick="0" advTm="342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64" fill="hold"/>
                                        <p:tgtEl>
                                          <p:spTgt spid="11"/>
                                        </p:tgtEl>
                                      </p:cBhvr>
                                    </p:cmd>
                                  </p:childTnLst>
                                </p:cTn>
                              </p:par>
                              <p:par>
                                <p:cTn id="7" presetID="1" presetClass="mediacall" presetSubtype="0" fill="hold" nodeType="withEffect">
                                  <p:stCondLst>
                                    <p:cond delay="0"/>
                                  </p:stCondLst>
                                  <p:childTnLst>
                                    <p:cmd type="call" cmd="playFrom(0.0)">
                                      <p:cBhvr>
                                        <p:cTn id="8" dur="3326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Why this problem matters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Enterprises are deploying AI across security tooling, data pipelines, cloud platforms, and human workflows.
</a:t>
            </a: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Point tools and informal agent assistants do not create an estate-level governance architecture.
</a:t>
            </a: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Multi-agent security work needs shared context, evidence, and oversight.</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01</a:t>
            </a:r>
            <a:endParaRPr lang="en-US" sz="850" dirty="0"/>
          </a:p>
        </p:txBody>
      </p:sp>
      <p:pic>
        <p:nvPicPr>
          <p:cNvPr id="9" name="VO_002">
            <a:hlinkClick r:id="" action="ppaction://media"/>
            <a:extLst>
              <a:ext uri="{FF2B5EF4-FFF2-40B4-BE49-F238E27FC236}">
                <a16:creationId xmlns:a16="http://schemas.microsoft.com/office/drawing/2014/main" id="{78D56886-E739-69EC-10E9-2A3F2C001C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200"/>
    </mc:Choice>
    <mc:Fallback>
      <p:transition spd="slow" advClick="0" advTm="352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00" fill="hold"/>
                                        <p:tgtEl>
                                          <p:spTgt spid="9"/>
                                        </p:tgtEl>
                                      </p:cBhvr>
                                    </p:cmd>
                                  </p:childTnLst>
                                </p:cTn>
                              </p:par>
                              <p:par>
                                <p:cTn id="7" presetID="1" presetClass="mediacall" presetSubtype="0" fill="hold" nodeType="withEffect">
                                  <p:stCondLst>
                                    <p:cond delay="0"/>
                                  </p:stCondLst>
                                  <p:childTnLst>
                                    <p:cmd type="call" cmd="playFrom(0.0)">
                                      <p:cBhvr>
                                        <p:cTn id="8" dur="342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The problem the paper addresses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The paper addresses how to organize AI-enabled cyber defense as a governed ecosystem.
</a:t>
            </a: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It defines domains, bounded agent families, context envelopes, and structured output contracts.
</a:t>
            </a: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It separates orchestration from execution-layer governance.</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02</a:t>
            </a:r>
            <a:endParaRPr lang="en-US" sz="850" dirty="0"/>
          </a:p>
        </p:txBody>
      </p:sp>
      <p:pic>
        <p:nvPicPr>
          <p:cNvPr id="9" name="VO_003">
            <a:hlinkClick r:id="" action="ppaction://media"/>
            <a:extLst>
              <a:ext uri="{FF2B5EF4-FFF2-40B4-BE49-F238E27FC236}">
                <a16:creationId xmlns:a16="http://schemas.microsoft.com/office/drawing/2014/main" id="{CAA1170E-0C23-8F24-69F2-629779D16C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360"/>
    </mc:Choice>
    <mc:Fallback>
      <p:transition spd="slow" advClick="0" advTm="343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60" fill="hold"/>
                                        <p:tgtEl>
                                          <p:spTgt spid="9"/>
                                        </p:tgtEl>
                                      </p:cBhvr>
                                    </p:cmd>
                                  </p:childTnLst>
                                </p:cTn>
                              </p:par>
                              <p:par>
                                <p:cTn id="7" presetID="1" presetClass="mediacall" presetSubtype="0" fill="hold" nodeType="withEffect">
                                  <p:stCondLst>
                                    <p:cond delay="0"/>
                                  </p:stCondLst>
                                  <p:childTnLst>
                                    <p:cmd type="call" cmd="playFrom(0.0)">
                                      <p:cBhvr>
                                        <p:cTn id="8" dur="3336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Core concepts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Shape 3"/>
          <p:cNvSpPr/>
          <p:nvPr/>
        </p:nvSpPr>
        <p:spPr>
          <a:xfrm>
            <a:off x="685800" y="1508760"/>
            <a:ext cx="3505200" cy="566928"/>
          </a:xfrm>
          <a:prstGeom prst="roundRect">
            <a:avLst>
              <a:gd name="adj" fmla="val 12903"/>
            </a:avLst>
          </a:prstGeom>
          <a:solidFill>
            <a:srgbClr val="FFFFFF"/>
          </a:solidFill>
          <a:ln w="15240">
            <a:solidFill>
              <a:srgbClr val="005090">
                <a:alpha val="85000"/>
              </a:srgbClr>
            </a:solidFill>
            <a:prstDash val="solid"/>
          </a:ln>
        </p:spPr>
      </p:sp>
      <p:sp>
        <p:nvSpPr>
          <p:cNvPr id="6" name="Text 4"/>
          <p:cNvSpPr/>
          <p:nvPr/>
        </p:nvSpPr>
        <p:spPr>
          <a:xfrm>
            <a:off x="8412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AI estate</a:t>
            </a:r>
            <a:endParaRPr lang="en-US" sz="1700" dirty="0"/>
          </a:p>
        </p:txBody>
      </p:sp>
      <p:sp>
        <p:nvSpPr>
          <p:cNvPr id="7" name="Shape 5"/>
          <p:cNvSpPr/>
          <p:nvPr/>
        </p:nvSpPr>
        <p:spPr>
          <a:xfrm>
            <a:off x="4419600" y="1508760"/>
            <a:ext cx="3505200" cy="566928"/>
          </a:xfrm>
          <a:prstGeom prst="roundRect">
            <a:avLst>
              <a:gd name="adj" fmla="val 12903"/>
            </a:avLst>
          </a:prstGeom>
          <a:solidFill>
            <a:srgbClr val="FFFFFF"/>
          </a:solidFill>
          <a:ln w="15240">
            <a:solidFill>
              <a:srgbClr val="005090">
                <a:alpha val="85000"/>
              </a:srgbClr>
            </a:solidFill>
            <a:prstDash val="solid"/>
          </a:ln>
        </p:spPr>
      </p:sp>
      <p:sp>
        <p:nvSpPr>
          <p:cNvPr id="8" name="Text 6"/>
          <p:cNvSpPr/>
          <p:nvPr/>
        </p:nvSpPr>
        <p:spPr>
          <a:xfrm>
            <a:off x="45750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Twelve-domain taxonomy</a:t>
            </a:r>
            <a:endParaRPr lang="en-US" sz="1700" dirty="0"/>
          </a:p>
        </p:txBody>
      </p:sp>
      <p:sp>
        <p:nvSpPr>
          <p:cNvPr id="9" name="Shape 7"/>
          <p:cNvSpPr/>
          <p:nvPr/>
        </p:nvSpPr>
        <p:spPr>
          <a:xfrm>
            <a:off x="8153400" y="1508760"/>
            <a:ext cx="3505200" cy="566928"/>
          </a:xfrm>
          <a:prstGeom prst="roundRect">
            <a:avLst>
              <a:gd name="adj" fmla="val 12903"/>
            </a:avLst>
          </a:prstGeom>
          <a:solidFill>
            <a:srgbClr val="FFFFFF"/>
          </a:solidFill>
          <a:ln w="15240">
            <a:solidFill>
              <a:srgbClr val="005090">
                <a:alpha val="85000"/>
              </a:srgbClr>
            </a:solidFill>
            <a:prstDash val="solid"/>
          </a:ln>
        </p:spPr>
      </p:sp>
      <p:sp>
        <p:nvSpPr>
          <p:cNvPr id="10" name="Text 8"/>
          <p:cNvSpPr/>
          <p:nvPr/>
        </p:nvSpPr>
        <p:spPr>
          <a:xfrm>
            <a:off x="83088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Bounded agent families</a:t>
            </a:r>
            <a:endParaRPr lang="en-US" sz="1700" dirty="0"/>
          </a:p>
        </p:txBody>
      </p:sp>
      <p:sp>
        <p:nvSpPr>
          <p:cNvPr id="11" name="Shape 9"/>
          <p:cNvSpPr/>
          <p:nvPr/>
        </p:nvSpPr>
        <p:spPr>
          <a:xfrm>
            <a:off x="685800" y="2322576"/>
            <a:ext cx="3505200" cy="566928"/>
          </a:xfrm>
          <a:prstGeom prst="roundRect">
            <a:avLst>
              <a:gd name="adj" fmla="val 12903"/>
            </a:avLst>
          </a:prstGeom>
          <a:solidFill>
            <a:srgbClr val="FFFFFF"/>
          </a:solidFill>
          <a:ln w="15240">
            <a:solidFill>
              <a:srgbClr val="005090">
                <a:alpha val="85000"/>
              </a:srgbClr>
            </a:solidFill>
            <a:prstDash val="solid"/>
          </a:ln>
        </p:spPr>
      </p:sp>
      <p:sp>
        <p:nvSpPr>
          <p:cNvPr id="12" name="Text 10"/>
          <p:cNvSpPr/>
          <p:nvPr/>
        </p:nvSpPr>
        <p:spPr>
          <a:xfrm>
            <a:off x="8412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Context envelopes</a:t>
            </a:r>
            <a:endParaRPr lang="en-US" sz="1700" dirty="0"/>
          </a:p>
        </p:txBody>
      </p:sp>
      <p:sp>
        <p:nvSpPr>
          <p:cNvPr id="13" name="Shape 11"/>
          <p:cNvSpPr/>
          <p:nvPr/>
        </p:nvSpPr>
        <p:spPr>
          <a:xfrm>
            <a:off x="4419600" y="2322576"/>
            <a:ext cx="3505200" cy="566928"/>
          </a:xfrm>
          <a:prstGeom prst="roundRect">
            <a:avLst>
              <a:gd name="adj" fmla="val 12903"/>
            </a:avLst>
          </a:prstGeom>
          <a:solidFill>
            <a:srgbClr val="FFFFFF"/>
          </a:solidFill>
          <a:ln w="15240">
            <a:solidFill>
              <a:srgbClr val="005090">
                <a:alpha val="85000"/>
              </a:srgbClr>
            </a:solidFill>
            <a:prstDash val="solid"/>
          </a:ln>
        </p:spPr>
      </p:sp>
      <p:sp>
        <p:nvSpPr>
          <p:cNvPr id="14" name="Text 12"/>
          <p:cNvSpPr/>
          <p:nvPr/>
        </p:nvSpPr>
        <p:spPr>
          <a:xfrm>
            <a:off x="45750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Structured output contracts</a:t>
            </a:r>
            <a:endParaRPr lang="en-US" sz="1700" dirty="0"/>
          </a:p>
        </p:txBody>
      </p:sp>
      <p:sp>
        <p:nvSpPr>
          <p:cNvPr id="15" name="Shape 13"/>
          <p:cNvSpPr/>
          <p:nvPr/>
        </p:nvSpPr>
        <p:spPr>
          <a:xfrm>
            <a:off x="8153400" y="2322576"/>
            <a:ext cx="3505200" cy="566928"/>
          </a:xfrm>
          <a:prstGeom prst="roundRect">
            <a:avLst>
              <a:gd name="adj" fmla="val 12903"/>
            </a:avLst>
          </a:prstGeom>
          <a:solidFill>
            <a:srgbClr val="FFFFFF"/>
          </a:solidFill>
          <a:ln w="15240">
            <a:solidFill>
              <a:srgbClr val="005090">
                <a:alpha val="85000"/>
              </a:srgbClr>
            </a:solidFill>
            <a:prstDash val="solid"/>
          </a:ln>
        </p:spPr>
      </p:sp>
      <p:sp>
        <p:nvSpPr>
          <p:cNvPr id="16" name="Text 14"/>
          <p:cNvSpPr/>
          <p:nvPr/>
        </p:nvSpPr>
        <p:spPr>
          <a:xfrm>
            <a:off x="83088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Evidence graph</a:t>
            </a:r>
            <a:endParaRPr lang="en-US" sz="17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03</a:t>
            </a:r>
            <a:endParaRPr lang="en-US" sz="850" dirty="0"/>
          </a:p>
        </p:txBody>
      </p:sp>
      <p:pic>
        <p:nvPicPr>
          <p:cNvPr id="20" name="VO_004">
            <a:hlinkClick r:id="" action="ppaction://media"/>
            <a:extLst>
              <a:ext uri="{FF2B5EF4-FFF2-40B4-BE49-F238E27FC236}">
                <a16:creationId xmlns:a16="http://schemas.microsoft.com/office/drawing/2014/main" id="{4671AFAB-52D7-797F-8F5A-1969DC4E6F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752"/>
    </mc:Choice>
    <mc:Fallback>
      <p:transition spd="slow" advClick="0" advTm="357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52" fill="hold"/>
                                        <p:tgtEl>
                                          <p:spTgt spid="20"/>
                                        </p:tgtEl>
                                      </p:cBhvr>
                                    </p:cmd>
                                  </p:childTnLst>
                                </p:cTn>
                              </p:par>
                              <p:par>
                                <p:cTn id="7" presetID="1" presetClass="mediacall" presetSubtype="0" fill="hold" nodeType="withEffect">
                                  <p:stCondLst>
                                    <p:cond delay="0"/>
                                  </p:stCondLst>
                                  <p:childTnLst>
                                    <p:cmd type="call" cmd="playFrom(0.0)">
                                      <p:cBhvr>
                                        <p:cTn id="8" dur="34752"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architecture / model</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Text 3"/>
          <p:cNvSpPr/>
          <p:nvPr/>
        </p:nvSpPr>
        <p:spPr>
          <a:xfrm>
            <a:off x="713232" y="1298448"/>
            <a:ext cx="10789920" cy="566928"/>
          </a:xfrm>
          <a:prstGeom prst="rect">
            <a:avLst/>
          </a:prstGeom>
          <a:noFill/>
          <a:ln/>
        </p:spPr>
        <p:txBody>
          <a:bodyPr wrap="square" lIns="0" tIns="0" rIns="0" bIns="0" rtlCol="0" anchor="ctr">
            <a:normAutofit/>
          </a:bodyPr>
          <a:lstStyle/>
          <a:p>
            <a:pPr marL="0" indent="0">
              <a:buNone/>
            </a:pPr>
            <a:r>
              <a:rPr lang="en-US" sz="1900" b="1" dirty="0">
                <a:solidFill>
                  <a:srgbClr val="111111"/>
                </a:solidFill>
                <a:latin typeface="Aptos" pitchFamily="34" charset="0"/>
                <a:ea typeface="Aptos" pitchFamily="34" charset="-122"/>
                <a:cs typeface="Aptos" pitchFamily="34" charset="-120"/>
              </a:rPr>
              <a:t>PBSAI organizes the AI security estate into governed domains and agent families that produce structured, evidence-bearing outputs.</a:t>
            </a:r>
            <a:endParaRPr lang="en-US" sz="1900" dirty="0"/>
          </a:p>
        </p:txBody>
      </p:sp>
      <p:sp>
        <p:nvSpPr>
          <p:cNvPr id="6" name="Shape 4"/>
          <p:cNvSpPr/>
          <p:nvPr/>
        </p:nvSpPr>
        <p:spPr>
          <a:xfrm>
            <a:off x="2295144" y="2194560"/>
            <a:ext cx="667512" cy="237744"/>
          </a:xfrm>
          <a:prstGeom prst="chevron">
            <a:avLst/>
          </a:prstGeom>
          <a:solidFill>
            <a:srgbClr val="005090">
              <a:alpha val="72000"/>
            </a:srgbClr>
          </a:solidFill>
          <a:ln w="12700">
            <a:solidFill>
              <a:srgbClr val="005090">
                <a:alpha val="0"/>
              </a:srgbClr>
            </a:solidFill>
            <a:prstDash val="solid"/>
          </a:ln>
        </p:spPr>
      </p:sp>
      <p:sp>
        <p:nvSpPr>
          <p:cNvPr id="7" name="Shape 5"/>
          <p:cNvSpPr/>
          <p:nvPr/>
        </p:nvSpPr>
        <p:spPr>
          <a:xfrm>
            <a:off x="4626864" y="2194560"/>
            <a:ext cx="667512" cy="237744"/>
          </a:xfrm>
          <a:prstGeom prst="chevron">
            <a:avLst/>
          </a:prstGeom>
          <a:solidFill>
            <a:srgbClr val="005090">
              <a:alpha val="72000"/>
            </a:srgbClr>
          </a:solidFill>
          <a:ln w="12700">
            <a:solidFill>
              <a:srgbClr val="005090">
                <a:alpha val="0"/>
              </a:srgbClr>
            </a:solidFill>
            <a:prstDash val="solid"/>
          </a:ln>
        </p:spPr>
      </p:sp>
      <p:sp>
        <p:nvSpPr>
          <p:cNvPr id="8" name="Shape 6"/>
          <p:cNvSpPr/>
          <p:nvPr/>
        </p:nvSpPr>
        <p:spPr>
          <a:xfrm>
            <a:off x="6958584" y="2194560"/>
            <a:ext cx="667512" cy="237744"/>
          </a:xfrm>
          <a:prstGeom prst="chevron">
            <a:avLst/>
          </a:prstGeom>
          <a:solidFill>
            <a:srgbClr val="005090">
              <a:alpha val="72000"/>
            </a:srgbClr>
          </a:solidFill>
          <a:ln w="12700">
            <a:solidFill>
              <a:srgbClr val="005090">
                <a:alpha val="0"/>
              </a:srgbClr>
            </a:solidFill>
            <a:prstDash val="solid"/>
          </a:ln>
        </p:spPr>
      </p:sp>
      <p:sp>
        <p:nvSpPr>
          <p:cNvPr id="9" name="Shape 7"/>
          <p:cNvSpPr/>
          <p:nvPr/>
        </p:nvSpPr>
        <p:spPr>
          <a:xfrm>
            <a:off x="9290304" y="2194560"/>
            <a:ext cx="667512" cy="237744"/>
          </a:xfrm>
          <a:prstGeom prst="chevron">
            <a:avLst/>
          </a:prstGeom>
          <a:solidFill>
            <a:srgbClr val="005090">
              <a:alpha val="72000"/>
            </a:srgbClr>
          </a:solidFill>
          <a:ln w="12700">
            <a:solidFill>
              <a:srgbClr val="005090">
                <a:alpha val="0"/>
              </a:srgbClr>
            </a:solidFill>
            <a:prstDash val="solid"/>
          </a:ln>
        </p:spPr>
      </p:sp>
      <p:sp>
        <p:nvSpPr>
          <p:cNvPr id="10" name="Shape 8"/>
          <p:cNvSpPr/>
          <p:nvPr/>
        </p:nvSpPr>
        <p:spPr>
          <a:xfrm>
            <a:off x="685800" y="1874520"/>
            <a:ext cx="1554480" cy="877824"/>
          </a:xfrm>
          <a:prstGeom prst="roundRect">
            <a:avLst>
              <a:gd name="adj" fmla="val 8333"/>
            </a:avLst>
          </a:prstGeom>
          <a:solidFill>
            <a:srgbClr val="005090"/>
          </a:solidFill>
          <a:ln w="12700">
            <a:solidFill>
              <a:srgbClr val="005090"/>
            </a:solidFill>
            <a:prstDash val="solid"/>
          </a:ln>
        </p:spPr>
      </p:sp>
      <p:sp>
        <p:nvSpPr>
          <p:cNvPr id="11" name="Text 9"/>
          <p:cNvSpPr/>
          <p:nvPr/>
        </p:nvSpPr>
        <p:spPr>
          <a:xfrm>
            <a:off x="81381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Domains</a:t>
            </a:r>
            <a:endParaRPr lang="en-US" sz="1350" dirty="0"/>
          </a:p>
        </p:txBody>
      </p:sp>
      <p:sp>
        <p:nvSpPr>
          <p:cNvPr id="12" name="Shape 10"/>
          <p:cNvSpPr/>
          <p:nvPr/>
        </p:nvSpPr>
        <p:spPr>
          <a:xfrm>
            <a:off x="3017520" y="1874520"/>
            <a:ext cx="1554480" cy="877824"/>
          </a:xfrm>
          <a:prstGeom prst="roundRect">
            <a:avLst>
              <a:gd name="adj" fmla="val 8333"/>
            </a:avLst>
          </a:prstGeom>
          <a:solidFill>
            <a:srgbClr val="005090"/>
          </a:solidFill>
          <a:ln w="12700">
            <a:solidFill>
              <a:srgbClr val="005090"/>
            </a:solidFill>
            <a:prstDash val="solid"/>
          </a:ln>
        </p:spPr>
      </p:sp>
      <p:sp>
        <p:nvSpPr>
          <p:cNvPr id="13" name="Text 11"/>
          <p:cNvSpPr/>
          <p:nvPr/>
        </p:nvSpPr>
        <p:spPr>
          <a:xfrm>
            <a:off x="314553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Agents</a:t>
            </a:r>
            <a:endParaRPr lang="en-US" sz="1350" dirty="0"/>
          </a:p>
        </p:txBody>
      </p:sp>
      <p:sp>
        <p:nvSpPr>
          <p:cNvPr id="14" name="Shape 12"/>
          <p:cNvSpPr/>
          <p:nvPr/>
        </p:nvSpPr>
        <p:spPr>
          <a:xfrm>
            <a:off x="5349240" y="1874520"/>
            <a:ext cx="1554480" cy="877824"/>
          </a:xfrm>
          <a:prstGeom prst="roundRect">
            <a:avLst>
              <a:gd name="adj" fmla="val 8333"/>
            </a:avLst>
          </a:prstGeom>
          <a:solidFill>
            <a:srgbClr val="005090"/>
          </a:solidFill>
          <a:ln w="12700">
            <a:solidFill>
              <a:srgbClr val="005090"/>
            </a:solidFill>
            <a:prstDash val="solid"/>
          </a:ln>
        </p:spPr>
      </p:sp>
      <p:sp>
        <p:nvSpPr>
          <p:cNvPr id="15" name="Text 13"/>
          <p:cNvSpPr/>
          <p:nvPr/>
        </p:nvSpPr>
        <p:spPr>
          <a:xfrm>
            <a:off x="547725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Context</a:t>
            </a:r>
            <a:endParaRPr lang="en-US" sz="1350" dirty="0"/>
          </a:p>
        </p:txBody>
      </p:sp>
      <p:sp>
        <p:nvSpPr>
          <p:cNvPr id="16" name="Shape 14"/>
          <p:cNvSpPr/>
          <p:nvPr/>
        </p:nvSpPr>
        <p:spPr>
          <a:xfrm>
            <a:off x="7680960" y="1874520"/>
            <a:ext cx="1554480" cy="877824"/>
          </a:xfrm>
          <a:prstGeom prst="roundRect">
            <a:avLst>
              <a:gd name="adj" fmla="val 8333"/>
            </a:avLst>
          </a:prstGeom>
          <a:solidFill>
            <a:srgbClr val="005090"/>
          </a:solidFill>
          <a:ln w="12700">
            <a:solidFill>
              <a:srgbClr val="005090"/>
            </a:solidFill>
            <a:prstDash val="solid"/>
          </a:ln>
        </p:spPr>
      </p:sp>
      <p:sp>
        <p:nvSpPr>
          <p:cNvPr id="17" name="Text 15"/>
          <p:cNvSpPr/>
          <p:nvPr/>
        </p:nvSpPr>
        <p:spPr>
          <a:xfrm>
            <a:off x="780897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Structured output</a:t>
            </a:r>
            <a:endParaRPr lang="en-US" sz="1350" dirty="0"/>
          </a:p>
        </p:txBody>
      </p:sp>
      <p:sp>
        <p:nvSpPr>
          <p:cNvPr id="18" name="Shape 16"/>
          <p:cNvSpPr/>
          <p:nvPr/>
        </p:nvSpPr>
        <p:spPr>
          <a:xfrm>
            <a:off x="10012680" y="1874520"/>
            <a:ext cx="1554480" cy="877824"/>
          </a:xfrm>
          <a:prstGeom prst="roundRect">
            <a:avLst>
              <a:gd name="adj" fmla="val 8333"/>
            </a:avLst>
          </a:prstGeom>
          <a:solidFill>
            <a:srgbClr val="005090"/>
          </a:solidFill>
          <a:ln w="12700">
            <a:solidFill>
              <a:srgbClr val="005090"/>
            </a:solidFill>
            <a:prstDash val="solid"/>
          </a:ln>
        </p:spPr>
      </p:sp>
      <p:sp>
        <p:nvSpPr>
          <p:cNvPr id="19" name="Text 17"/>
          <p:cNvSpPr/>
          <p:nvPr/>
        </p:nvSpPr>
        <p:spPr>
          <a:xfrm>
            <a:off x="1014069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Governance evidence</a:t>
            </a:r>
            <a:endParaRPr lang="en-US" sz="1350" dirty="0"/>
          </a:p>
        </p:txBody>
      </p:sp>
      <p:sp>
        <p:nvSpPr>
          <p:cNvPr id="20" name="Text 18"/>
          <p:cNvSpPr/>
          <p:nvPr/>
        </p:nvSpPr>
        <p:spPr>
          <a:xfrm>
            <a:off x="713232" y="3273552"/>
            <a:ext cx="10515600" cy="1572768"/>
          </a:xfrm>
          <a:prstGeom prst="rect">
            <a:avLst/>
          </a:prstGeom>
          <a:noFill/>
          <a:ln/>
        </p:spPr>
        <p:txBody>
          <a:bodyPr wrap="square" lIns="508" tIns="508" rIns="508" bIns="508" rtlCol="0" anchor="t">
            <a:normAutofit/>
          </a:bodyPr>
          <a:lstStyle/>
          <a:p>
            <a:pPr marL="0" indent="0">
              <a:buNone/>
            </a:pPr>
            <a:r>
              <a:rPr lang="en-US" sz="1700" b="1" dirty="0">
                <a:solidFill>
                  <a:srgbClr val="00509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paper organizes the problem as a sequence of controlled transformations.
</a:t>
            </a:r>
            <a:r>
              <a:rPr lang="en-US" sz="1700" b="1" dirty="0">
                <a:solidFill>
                  <a:srgbClr val="00509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Each step preserves a different governance property.
</a:t>
            </a:r>
            <a:r>
              <a:rPr lang="en-US" sz="1700" b="1" dirty="0">
                <a:solidFill>
                  <a:srgbClr val="00509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model is useful because it exposes where ordinary workflows collapse governance distinctions.</a:t>
            </a:r>
            <a:endParaRPr lang="en-US" sz="1700" dirty="0"/>
          </a:p>
        </p:txBody>
      </p:sp>
      <p:sp>
        <p:nvSpPr>
          <p:cNvPr id="21" name="Text 19"/>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2" name="Text 20"/>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23" name="Text 21"/>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04</a:t>
            </a:r>
            <a:endParaRPr lang="en-US" sz="850" dirty="0"/>
          </a:p>
        </p:txBody>
      </p:sp>
      <p:pic>
        <p:nvPicPr>
          <p:cNvPr id="24" name="VO_005">
            <a:hlinkClick r:id="" action="ppaction://media"/>
            <a:extLst>
              <a:ext uri="{FF2B5EF4-FFF2-40B4-BE49-F238E27FC236}">
                <a16:creationId xmlns:a16="http://schemas.microsoft.com/office/drawing/2014/main" id="{17B7D3D3-C7F2-B6AA-279D-D8A13457D5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776"/>
    </mc:Choice>
    <mc:Fallback>
      <p:transition spd="slow" advClick="0" advTm="3577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76" fill="hold"/>
                                        <p:tgtEl>
                                          <p:spTgt spid="24"/>
                                        </p:tgtEl>
                                      </p:cBhvr>
                                    </p:cmd>
                                  </p:childTnLst>
                                </p:cTn>
                              </p:par>
                              <p:par>
                                <p:cTn id="7" presetID="1" presetClass="mediacall" presetSubtype="0" fill="hold" nodeType="withEffect">
                                  <p:stCondLst>
                                    <p:cond delay="0"/>
                                  </p:stCondLst>
                                  <p:childTnLst>
                                    <p:cmd type="call" cmd="playFrom(0.0)">
                                      <p:cBhvr>
                                        <p:cTn id="8" dur="34776"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Critical distinctions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Shape 3"/>
          <p:cNvSpPr/>
          <p:nvPr/>
        </p:nvSpPr>
        <p:spPr>
          <a:xfrm>
            <a:off x="749808" y="1280160"/>
            <a:ext cx="4983480" cy="274320"/>
          </a:xfrm>
          <a:prstGeom prst="rect">
            <a:avLst/>
          </a:prstGeom>
          <a:solidFill>
            <a:srgbClr val="005090"/>
          </a:solidFill>
          <a:ln w="12700">
            <a:solidFill>
              <a:srgbClr val="005090"/>
            </a:solidFill>
            <a:prstDash val="solid"/>
          </a:ln>
        </p:spPr>
      </p:sp>
      <p:sp>
        <p:nvSpPr>
          <p:cNvPr id="6" name="Shape 4"/>
          <p:cNvSpPr/>
          <p:nvPr/>
        </p:nvSpPr>
        <p:spPr>
          <a:xfrm>
            <a:off x="6309360" y="1280160"/>
            <a:ext cx="4983480" cy="274320"/>
          </a:xfrm>
          <a:prstGeom prst="rect">
            <a:avLst/>
          </a:prstGeom>
          <a:solidFill>
            <a:srgbClr val="002050"/>
          </a:solidFill>
          <a:ln w="12700">
            <a:solidFill>
              <a:srgbClr val="002050"/>
            </a:solidFill>
            <a:prstDash val="solid"/>
          </a:ln>
        </p:spPr>
      </p:sp>
      <p:sp>
        <p:nvSpPr>
          <p:cNvPr id="7" name="Text 5"/>
          <p:cNvSpPr/>
          <p:nvPr/>
        </p:nvSpPr>
        <p:spPr>
          <a:xfrm>
            <a:off x="886968"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Term</a:t>
            </a:r>
            <a:endParaRPr lang="en-US" sz="900" dirty="0"/>
          </a:p>
        </p:txBody>
      </p:sp>
      <p:sp>
        <p:nvSpPr>
          <p:cNvPr id="8" name="Text 6"/>
          <p:cNvSpPr/>
          <p:nvPr/>
        </p:nvSpPr>
        <p:spPr>
          <a:xfrm>
            <a:off x="6446520"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Meaning</a:t>
            </a:r>
            <a:endParaRPr lang="en-US" sz="900" dirty="0"/>
          </a:p>
        </p:txBody>
      </p:sp>
      <p:sp>
        <p:nvSpPr>
          <p:cNvPr id="9" name="Shape 7"/>
          <p:cNvSpPr/>
          <p:nvPr/>
        </p:nvSpPr>
        <p:spPr>
          <a:xfrm>
            <a:off x="749808" y="1645920"/>
            <a:ext cx="4983480" cy="658368"/>
          </a:xfrm>
          <a:prstGeom prst="roundRect">
            <a:avLst>
              <a:gd name="adj" fmla="val 8333"/>
            </a:avLst>
          </a:prstGeom>
          <a:solidFill>
            <a:srgbClr val="FFFFFF"/>
          </a:solidFill>
          <a:ln w="12700">
            <a:solidFill>
              <a:srgbClr val="D8DDE5"/>
            </a:solidFill>
            <a:prstDash val="solid"/>
          </a:ln>
        </p:spPr>
      </p:sp>
      <p:sp>
        <p:nvSpPr>
          <p:cNvPr id="10" name="Shape 8"/>
          <p:cNvSpPr/>
          <p:nvPr/>
        </p:nvSpPr>
        <p:spPr>
          <a:xfrm>
            <a:off x="6309360" y="1645920"/>
            <a:ext cx="4983480" cy="658368"/>
          </a:xfrm>
          <a:prstGeom prst="roundRect">
            <a:avLst>
              <a:gd name="adj" fmla="val 8333"/>
            </a:avLst>
          </a:prstGeom>
          <a:solidFill>
            <a:srgbClr val="FFFFFF"/>
          </a:solidFill>
          <a:ln w="12700">
            <a:solidFill>
              <a:srgbClr val="D8DDE5"/>
            </a:solidFill>
            <a:prstDash val="solid"/>
          </a:ln>
        </p:spPr>
      </p:sp>
      <p:sp>
        <p:nvSpPr>
          <p:cNvPr id="11" name="Text 9"/>
          <p:cNvSpPr/>
          <p:nvPr/>
        </p:nvSpPr>
        <p:spPr>
          <a:xfrm>
            <a:off x="914400" y="18196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90"/>
                </a:solidFill>
                <a:latin typeface="Aptos" pitchFamily="34" charset="0"/>
                <a:ea typeface="Aptos" pitchFamily="34" charset="-122"/>
                <a:cs typeface="Aptos" pitchFamily="34" charset="-120"/>
              </a:rPr>
              <a:t>Point AI tool</a:t>
            </a:r>
            <a:endParaRPr lang="en-US" sz="1600" dirty="0"/>
          </a:p>
        </p:txBody>
      </p:sp>
      <p:sp>
        <p:nvSpPr>
          <p:cNvPr id="12" name="Text 10"/>
          <p:cNvSpPr/>
          <p:nvPr/>
        </p:nvSpPr>
        <p:spPr>
          <a:xfrm>
            <a:off x="6473952" y="18013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Improves a single security task</a:t>
            </a:r>
            <a:endParaRPr lang="en-US" sz="1500" dirty="0"/>
          </a:p>
        </p:txBody>
      </p:sp>
      <p:sp>
        <p:nvSpPr>
          <p:cNvPr id="13" name="Shape 11"/>
          <p:cNvSpPr/>
          <p:nvPr/>
        </p:nvSpPr>
        <p:spPr>
          <a:xfrm>
            <a:off x="749808" y="2560320"/>
            <a:ext cx="4983480" cy="658368"/>
          </a:xfrm>
          <a:prstGeom prst="roundRect">
            <a:avLst>
              <a:gd name="adj" fmla="val 8333"/>
            </a:avLst>
          </a:prstGeom>
          <a:solidFill>
            <a:srgbClr val="FFFFFF"/>
          </a:solidFill>
          <a:ln w="12700">
            <a:solidFill>
              <a:srgbClr val="D8DDE5"/>
            </a:solidFill>
            <a:prstDash val="solid"/>
          </a:ln>
        </p:spPr>
      </p:sp>
      <p:sp>
        <p:nvSpPr>
          <p:cNvPr id="14" name="Shape 12"/>
          <p:cNvSpPr/>
          <p:nvPr/>
        </p:nvSpPr>
        <p:spPr>
          <a:xfrm>
            <a:off x="6309360" y="2560320"/>
            <a:ext cx="4983480" cy="658368"/>
          </a:xfrm>
          <a:prstGeom prst="roundRect">
            <a:avLst>
              <a:gd name="adj" fmla="val 8333"/>
            </a:avLst>
          </a:prstGeom>
          <a:solidFill>
            <a:srgbClr val="FFFFFF"/>
          </a:solidFill>
          <a:ln w="12700">
            <a:solidFill>
              <a:srgbClr val="D8DDE5"/>
            </a:solidFill>
            <a:prstDash val="solid"/>
          </a:ln>
        </p:spPr>
      </p:sp>
      <p:sp>
        <p:nvSpPr>
          <p:cNvPr id="15" name="Text 13"/>
          <p:cNvSpPr/>
          <p:nvPr/>
        </p:nvSpPr>
        <p:spPr>
          <a:xfrm>
            <a:off x="914400" y="27340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90"/>
                </a:solidFill>
                <a:latin typeface="Aptos" pitchFamily="34" charset="0"/>
                <a:ea typeface="Aptos" pitchFamily="34" charset="-122"/>
                <a:cs typeface="Aptos" pitchFamily="34" charset="-120"/>
              </a:rPr>
              <a:t>PBSAI ecosystem</a:t>
            </a:r>
            <a:endParaRPr lang="en-US" sz="1600" dirty="0"/>
          </a:p>
        </p:txBody>
      </p:sp>
      <p:sp>
        <p:nvSpPr>
          <p:cNvPr id="16" name="Text 14"/>
          <p:cNvSpPr/>
          <p:nvPr/>
        </p:nvSpPr>
        <p:spPr>
          <a:xfrm>
            <a:off x="6473952" y="27157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Organizes roles, evidence, and governance across the estate</a:t>
            </a:r>
            <a:endParaRPr lang="en-US" sz="1500" dirty="0"/>
          </a:p>
        </p:txBody>
      </p:sp>
      <p:sp>
        <p:nvSpPr>
          <p:cNvPr id="17" name="Shape 15"/>
          <p:cNvSpPr/>
          <p:nvPr/>
        </p:nvSpPr>
        <p:spPr>
          <a:xfrm>
            <a:off x="749808" y="3474720"/>
            <a:ext cx="4983480" cy="658368"/>
          </a:xfrm>
          <a:prstGeom prst="roundRect">
            <a:avLst>
              <a:gd name="adj" fmla="val 8333"/>
            </a:avLst>
          </a:prstGeom>
          <a:solidFill>
            <a:srgbClr val="FFFFFF"/>
          </a:solidFill>
          <a:ln w="12700">
            <a:solidFill>
              <a:srgbClr val="D8DDE5"/>
            </a:solidFill>
            <a:prstDash val="solid"/>
          </a:ln>
        </p:spPr>
      </p:sp>
      <p:sp>
        <p:nvSpPr>
          <p:cNvPr id="18" name="Shape 16"/>
          <p:cNvSpPr/>
          <p:nvPr/>
        </p:nvSpPr>
        <p:spPr>
          <a:xfrm>
            <a:off x="6309360" y="3474720"/>
            <a:ext cx="4983480" cy="658368"/>
          </a:xfrm>
          <a:prstGeom prst="roundRect">
            <a:avLst>
              <a:gd name="adj" fmla="val 8333"/>
            </a:avLst>
          </a:prstGeom>
          <a:solidFill>
            <a:srgbClr val="FFFFFF"/>
          </a:solidFill>
          <a:ln w="12700">
            <a:solidFill>
              <a:srgbClr val="D8DDE5"/>
            </a:solidFill>
            <a:prstDash val="solid"/>
          </a:ln>
        </p:spPr>
      </p:sp>
      <p:sp>
        <p:nvSpPr>
          <p:cNvPr id="19" name="Text 17"/>
          <p:cNvSpPr/>
          <p:nvPr/>
        </p:nvSpPr>
        <p:spPr>
          <a:xfrm>
            <a:off x="914400" y="36484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90"/>
                </a:solidFill>
                <a:latin typeface="Aptos" pitchFamily="34" charset="0"/>
                <a:ea typeface="Aptos" pitchFamily="34" charset="-122"/>
                <a:cs typeface="Aptos" pitchFamily="34" charset="-120"/>
              </a:rPr>
              <a:t>Agent orchestration</a:t>
            </a:r>
            <a:endParaRPr lang="en-US" sz="1600" dirty="0"/>
          </a:p>
        </p:txBody>
      </p:sp>
      <p:sp>
        <p:nvSpPr>
          <p:cNvPr id="20" name="Text 18"/>
          <p:cNvSpPr/>
          <p:nvPr/>
        </p:nvSpPr>
        <p:spPr>
          <a:xfrm>
            <a:off x="6473952" y="36301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Coordinates work</a:t>
            </a:r>
            <a:endParaRPr lang="en-US" sz="1500" dirty="0"/>
          </a:p>
        </p:txBody>
      </p:sp>
      <p:sp>
        <p:nvSpPr>
          <p:cNvPr id="21" name="Shape 19"/>
          <p:cNvSpPr/>
          <p:nvPr/>
        </p:nvSpPr>
        <p:spPr>
          <a:xfrm>
            <a:off x="749808" y="4389120"/>
            <a:ext cx="4983480" cy="658368"/>
          </a:xfrm>
          <a:prstGeom prst="roundRect">
            <a:avLst>
              <a:gd name="adj" fmla="val 8333"/>
            </a:avLst>
          </a:prstGeom>
          <a:solidFill>
            <a:srgbClr val="FFFFFF"/>
          </a:solidFill>
          <a:ln w="12700">
            <a:solidFill>
              <a:srgbClr val="D8DDE5"/>
            </a:solidFill>
            <a:prstDash val="solid"/>
          </a:ln>
        </p:spPr>
      </p:sp>
      <p:sp>
        <p:nvSpPr>
          <p:cNvPr id="22" name="Shape 20"/>
          <p:cNvSpPr/>
          <p:nvPr/>
        </p:nvSpPr>
        <p:spPr>
          <a:xfrm>
            <a:off x="6309360" y="4389120"/>
            <a:ext cx="4983480" cy="658368"/>
          </a:xfrm>
          <a:prstGeom prst="roundRect">
            <a:avLst>
              <a:gd name="adj" fmla="val 8333"/>
            </a:avLst>
          </a:prstGeom>
          <a:solidFill>
            <a:srgbClr val="FFFFFF"/>
          </a:solidFill>
          <a:ln w="12700">
            <a:solidFill>
              <a:srgbClr val="D8DDE5"/>
            </a:solidFill>
            <a:prstDash val="solid"/>
          </a:ln>
        </p:spPr>
      </p:sp>
      <p:sp>
        <p:nvSpPr>
          <p:cNvPr id="23" name="Text 21"/>
          <p:cNvSpPr/>
          <p:nvPr/>
        </p:nvSpPr>
        <p:spPr>
          <a:xfrm>
            <a:off x="914400" y="45628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90"/>
                </a:solidFill>
                <a:latin typeface="Aptos" pitchFamily="34" charset="0"/>
                <a:ea typeface="Aptos" pitchFamily="34" charset="-122"/>
                <a:cs typeface="Aptos" pitchFamily="34" charset="-120"/>
              </a:rPr>
              <a:t>Runtime governance</a:t>
            </a:r>
            <a:endParaRPr lang="en-US" sz="1600" dirty="0"/>
          </a:p>
        </p:txBody>
      </p:sp>
      <p:sp>
        <p:nvSpPr>
          <p:cNvPr id="24" name="Text 22"/>
          <p:cNvSpPr/>
          <p:nvPr/>
        </p:nvSpPr>
        <p:spPr>
          <a:xfrm>
            <a:off x="6473952" y="45445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Controls operational effect</a:t>
            </a:r>
            <a:endParaRPr lang="en-US" sz="1500" dirty="0"/>
          </a:p>
        </p:txBody>
      </p:sp>
      <p:sp>
        <p:nvSpPr>
          <p:cNvPr id="25" name="Text 23"/>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6" name="Text 24"/>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27" name="Text 25"/>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05</a:t>
            </a:r>
            <a:endParaRPr lang="en-US" sz="850" dirty="0"/>
          </a:p>
        </p:txBody>
      </p:sp>
      <p:pic>
        <p:nvPicPr>
          <p:cNvPr id="28" name="VO_006">
            <a:hlinkClick r:id="" action="ppaction://media"/>
            <a:extLst>
              <a:ext uri="{FF2B5EF4-FFF2-40B4-BE49-F238E27FC236}">
                <a16:creationId xmlns:a16="http://schemas.microsoft.com/office/drawing/2014/main" id="{366A840E-B09C-4962-A2B1-8D7138CFEAF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504"/>
    </mc:Choice>
    <mc:Fallback>
      <p:transition spd="slow" advClick="0" advTm="345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04" fill="hold"/>
                                        <p:tgtEl>
                                          <p:spTgt spid="28"/>
                                        </p:tgtEl>
                                      </p:cBhvr>
                                    </p:cmd>
                                  </p:childTnLst>
                                </p:cTn>
                              </p:par>
                              <p:par>
                                <p:cTn id="7" presetID="1" presetClass="mediacall" presetSubtype="0" fill="hold" nodeType="withEffect">
                                  <p:stCondLst>
                                    <p:cond delay="0"/>
                                  </p:stCondLst>
                                  <p:childTnLst>
                                    <p:cmd type="call" cmd="playFrom(0.0)">
                                      <p:cBhvr>
                                        <p:cTn id="8" dur="33504"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Worked example</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Text 3"/>
          <p:cNvSpPr/>
          <p:nvPr/>
        </p:nvSpPr>
        <p:spPr>
          <a:xfrm>
            <a:off x="713232" y="1353312"/>
            <a:ext cx="10698480" cy="2423160"/>
          </a:xfrm>
          <a:prstGeom prst="rect">
            <a:avLst/>
          </a:prstGeom>
          <a:noFill/>
          <a:ln/>
        </p:spPr>
        <p:txBody>
          <a:bodyPr wrap="square" lIns="508" tIns="508" rIns="508" bIns="508" rtlCol="0" anchor="t">
            <a:normAutofit/>
          </a:bodyPr>
          <a:lstStyle/>
          <a:p>
            <a:pPr marL="0" indent="0">
              <a:buNone/>
            </a:pPr>
            <a:r>
              <a:rPr lang="en-US" sz="2100" b="1" dirty="0">
                <a:solidFill>
                  <a:srgbClr val="00509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 detection agent identifies suspicious endpoint behavior.
</a:t>
            </a:r>
            <a:r>
              <a:rPr lang="en-US" sz="2100" b="1" dirty="0">
                <a:solidFill>
                  <a:srgbClr val="00509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 governance-aware agent packages evidence and proposed response.
</a:t>
            </a:r>
            <a:r>
              <a:rPr lang="en-US" sz="2100" b="1" dirty="0">
                <a:solidFill>
                  <a:srgbClr val="00509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Runtime governance decides whether the response may become operational action.</a:t>
            </a:r>
            <a:endParaRPr lang="en-US" sz="2100" dirty="0"/>
          </a:p>
        </p:txBody>
      </p:sp>
      <p:sp>
        <p:nvSpPr>
          <p:cNvPr id="6" name="Shape 4"/>
          <p:cNvSpPr/>
          <p:nvPr/>
        </p:nvSpPr>
        <p:spPr>
          <a:xfrm>
            <a:off x="2267712" y="4535424"/>
            <a:ext cx="960120" cy="0"/>
          </a:xfrm>
          <a:prstGeom prst="line">
            <a:avLst/>
          </a:prstGeom>
          <a:noFill/>
          <a:ln w="26670">
            <a:solidFill>
              <a:srgbClr val="005090"/>
            </a:solidFill>
            <a:prstDash val="solid"/>
            <a:headEnd type="none"/>
            <a:tailEnd type="triangle"/>
          </a:ln>
        </p:spPr>
      </p:sp>
      <p:sp>
        <p:nvSpPr>
          <p:cNvPr id="7" name="Shape 5"/>
          <p:cNvSpPr/>
          <p:nvPr/>
        </p:nvSpPr>
        <p:spPr>
          <a:xfrm>
            <a:off x="5010912" y="4535424"/>
            <a:ext cx="960120" cy="0"/>
          </a:xfrm>
          <a:prstGeom prst="line">
            <a:avLst/>
          </a:prstGeom>
          <a:noFill/>
          <a:ln w="26670">
            <a:solidFill>
              <a:srgbClr val="005090"/>
            </a:solidFill>
            <a:prstDash val="solid"/>
            <a:headEnd type="none"/>
            <a:tailEnd type="triangle"/>
          </a:ln>
        </p:spPr>
      </p:sp>
      <p:sp>
        <p:nvSpPr>
          <p:cNvPr id="8" name="Shape 6"/>
          <p:cNvSpPr/>
          <p:nvPr/>
        </p:nvSpPr>
        <p:spPr>
          <a:xfrm>
            <a:off x="7754112" y="4535424"/>
            <a:ext cx="960120" cy="0"/>
          </a:xfrm>
          <a:prstGeom prst="line">
            <a:avLst/>
          </a:prstGeom>
          <a:noFill/>
          <a:ln w="26670">
            <a:solidFill>
              <a:srgbClr val="005090"/>
            </a:solidFill>
            <a:prstDash val="solid"/>
            <a:headEnd type="none"/>
            <a:tailEnd type="triangle"/>
          </a:ln>
        </p:spPr>
      </p:sp>
      <p:sp>
        <p:nvSpPr>
          <p:cNvPr id="9" name="Text 7"/>
          <p:cNvSpPr/>
          <p:nvPr/>
        </p:nvSpPr>
        <p:spPr>
          <a:xfrm>
            <a:off x="7315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334155"/>
                </a:solidFill>
                <a:latin typeface="Aptos Display" pitchFamily="34" charset="0"/>
                <a:ea typeface="Aptos Display" pitchFamily="34" charset="-122"/>
                <a:cs typeface="Aptos Display" pitchFamily="34" charset="-120"/>
              </a:rPr>
              <a:t>Signal</a:t>
            </a:r>
            <a:endParaRPr lang="en-US" sz="1800" dirty="0"/>
          </a:p>
        </p:txBody>
      </p:sp>
      <p:sp>
        <p:nvSpPr>
          <p:cNvPr id="10" name="Text 8"/>
          <p:cNvSpPr/>
          <p:nvPr/>
        </p:nvSpPr>
        <p:spPr>
          <a:xfrm>
            <a:off x="12893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1</a:t>
            </a:r>
            <a:endParaRPr lang="en-US" sz="1000" dirty="0"/>
          </a:p>
        </p:txBody>
      </p:sp>
      <p:sp>
        <p:nvSpPr>
          <p:cNvPr id="11" name="Text 9"/>
          <p:cNvSpPr/>
          <p:nvPr/>
        </p:nvSpPr>
        <p:spPr>
          <a:xfrm>
            <a:off x="34747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90"/>
                </a:solidFill>
                <a:latin typeface="Aptos Display" pitchFamily="34" charset="0"/>
                <a:ea typeface="Aptos Display" pitchFamily="34" charset="-122"/>
                <a:cs typeface="Aptos Display" pitchFamily="34" charset="-120"/>
              </a:rPr>
              <a:t>Proposal</a:t>
            </a:r>
            <a:endParaRPr lang="en-US" sz="1800" dirty="0"/>
          </a:p>
        </p:txBody>
      </p:sp>
      <p:sp>
        <p:nvSpPr>
          <p:cNvPr id="12" name="Text 10"/>
          <p:cNvSpPr/>
          <p:nvPr/>
        </p:nvSpPr>
        <p:spPr>
          <a:xfrm>
            <a:off x="40325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2</a:t>
            </a:r>
            <a:endParaRPr lang="en-US" sz="1000" dirty="0"/>
          </a:p>
        </p:txBody>
      </p:sp>
      <p:sp>
        <p:nvSpPr>
          <p:cNvPr id="13" name="Text 11"/>
          <p:cNvSpPr/>
          <p:nvPr/>
        </p:nvSpPr>
        <p:spPr>
          <a:xfrm>
            <a:off x="62179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90"/>
                </a:solidFill>
                <a:latin typeface="Aptos Display" pitchFamily="34" charset="0"/>
                <a:ea typeface="Aptos Display" pitchFamily="34" charset="-122"/>
                <a:cs typeface="Aptos Display" pitchFamily="34" charset="-120"/>
              </a:rPr>
              <a:t>Governance</a:t>
            </a:r>
            <a:endParaRPr lang="en-US" sz="1800" dirty="0"/>
          </a:p>
        </p:txBody>
      </p:sp>
      <p:sp>
        <p:nvSpPr>
          <p:cNvPr id="14" name="Text 12"/>
          <p:cNvSpPr/>
          <p:nvPr/>
        </p:nvSpPr>
        <p:spPr>
          <a:xfrm>
            <a:off x="67757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3</a:t>
            </a:r>
            <a:endParaRPr lang="en-US" sz="1000" dirty="0"/>
          </a:p>
        </p:txBody>
      </p:sp>
      <p:sp>
        <p:nvSpPr>
          <p:cNvPr id="15" name="Text 13"/>
          <p:cNvSpPr/>
          <p:nvPr/>
        </p:nvSpPr>
        <p:spPr>
          <a:xfrm>
            <a:off x="89611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Outcome</a:t>
            </a:r>
            <a:endParaRPr lang="en-US" sz="1800" dirty="0"/>
          </a:p>
        </p:txBody>
      </p:sp>
      <p:sp>
        <p:nvSpPr>
          <p:cNvPr id="16" name="Text 14"/>
          <p:cNvSpPr/>
          <p:nvPr/>
        </p:nvSpPr>
        <p:spPr>
          <a:xfrm>
            <a:off x="95189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4</a:t>
            </a:r>
            <a:endParaRPr lang="en-US" sz="10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06</a:t>
            </a:r>
            <a:endParaRPr lang="en-US" sz="850" dirty="0"/>
          </a:p>
        </p:txBody>
      </p:sp>
      <p:pic>
        <p:nvPicPr>
          <p:cNvPr id="20" name="VO_007">
            <a:hlinkClick r:id="" action="ppaction://media"/>
            <a:extLst>
              <a:ext uri="{FF2B5EF4-FFF2-40B4-BE49-F238E27FC236}">
                <a16:creationId xmlns:a16="http://schemas.microsoft.com/office/drawing/2014/main" id="{051DE73D-615E-43D4-09FA-D0124B8F67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8416"/>
    </mc:Choice>
    <mc:Fallback>
      <p:transition spd="slow" advClick="0" advTm="384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416" fill="hold"/>
                                        <p:tgtEl>
                                          <p:spTgt spid="20"/>
                                        </p:tgtEl>
                                      </p:cBhvr>
                                    </p:cmd>
                                  </p:childTnLst>
                                </p:cTn>
                              </p:par>
                              <p:par>
                                <p:cTn id="7" presetID="1" presetClass="mediacall" presetSubtype="0" fill="hold" nodeType="withEffect">
                                  <p:stCondLst>
                                    <p:cond delay="0"/>
                                  </p:stCondLst>
                                  <p:childTnLst>
                                    <p:cmd type="call" cmd="playFrom(0.0)">
                                      <p:cBhvr>
                                        <p:cTn id="8" dur="37416"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What the paper contributes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Defines a multi-agent reference architecture for enterprise AI security.
</a:t>
            </a: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Introduces a twelve-domain governance-aligned taxonomy.
</a:t>
            </a: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Shows how structured outputs and evidence graphs support oversight.</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07</a:t>
            </a:r>
            <a:endParaRPr lang="en-US" sz="850" dirty="0"/>
          </a:p>
        </p:txBody>
      </p:sp>
      <p:pic>
        <p:nvPicPr>
          <p:cNvPr id="9" name="VO_008">
            <a:hlinkClick r:id="" action="ppaction://media"/>
            <a:extLst>
              <a:ext uri="{FF2B5EF4-FFF2-40B4-BE49-F238E27FC236}">
                <a16:creationId xmlns:a16="http://schemas.microsoft.com/office/drawing/2014/main" id="{3EEF5BA1-EC15-6C56-BD50-E75E585618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16"/>
    </mc:Choice>
    <mc:Fallback>
      <p:transition spd="slow" advClick="0" advTm="300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016" fill="hold"/>
                                        <p:tgtEl>
                                          <p:spTgt spid="9"/>
                                        </p:tgtEl>
                                      </p:cBhvr>
                                    </p:cmd>
                                  </p:childTnLst>
                                </p:cTn>
                              </p:par>
                              <p:par>
                                <p:cTn id="7" presetID="1" presetClass="mediacall" presetSubtype="0" fill="hold" nodeType="withEffect">
                                  <p:stCondLst>
                                    <p:cond delay="0"/>
                                  </p:stCondLst>
                                  <p:childTnLst>
                                    <p:cmd type="call" cmd="playFrom(0.0)">
                                      <p:cBhvr>
                                        <p:cTn id="8" dur="290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Connection to the Runtime Governance corpus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Text 3"/>
          <p:cNvSpPr/>
          <p:nvPr/>
        </p:nvSpPr>
        <p:spPr>
          <a:xfrm>
            <a:off x="713232" y="1298448"/>
            <a:ext cx="10698480" cy="2377440"/>
          </a:xfrm>
          <a:prstGeom prst="rect">
            <a:avLst/>
          </a:prstGeom>
          <a:noFill/>
          <a:ln/>
        </p:spPr>
        <p:txBody>
          <a:bodyPr wrap="square" lIns="508" tIns="508" rIns="508" bIns="508" rtlCol="0" anchor="t">
            <a:normAutofit/>
          </a:bodyPr>
          <a:lstStyle/>
          <a:p>
            <a:pPr marL="0" indent="0">
              <a:buNone/>
            </a:pPr>
            <a:r>
              <a:rPr lang="en-US" sz="2000" b="1" dirty="0">
                <a:solidFill>
                  <a:srgbClr val="00509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Provides the multi-agent cybersecurity context for runtime governance.
</a:t>
            </a:r>
            <a:r>
              <a:rPr lang="en-US" sz="2000" b="1" dirty="0">
                <a:solidFill>
                  <a:srgbClr val="00509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Explains why AGCP must receive structured proposals from agent ecosystems.
</a:t>
            </a:r>
            <a:r>
              <a:rPr lang="en-US" sz="2000" b="1" dirty="0">
                <a:solidFill>
                  <a:srgbClr val="00509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Connects enterprise security architecture to execution-layer control.</a:t>
            </a:r>
            <a:endParaRPr lang="en-US" sz="2000" dirty="0"/>
          </a:p>
        </p:txBody>
      </p:sp>
      <p:sp>
        <p:nvSpPr>
          <p:cNvPr id="6" name="Shape 4"/>
          <p:cNvSpPr/>
          <p:nvPr/>
        </p:nvSpPr>
        <p:spPr>
          <a:xfrm>
            <a:off x="2011680" y="4416552"/>
            <a:ext cx="1033272" cy="0"/>
          </a:xfrm>
          <a:prstGeom prst="line">
            <a:avLst/>
          </a:prstGeom>
          <a:noFill/>
          <a:ln w="25400">
            <a:solidFill>
              <a:srgbClr val="D8DDE5"/>
            </a:solidFill>
            <a:prstDash val="solid"/>
            <a:headEnd type="none"/>
            <a:tailEnd type="triangle"/>
          </a:ln>
        </p:spPr>
      </p:sp>
      <p:sp>
        <p:nvSpPr>
          <p:cNvPr id="7" name="Shape 5"/>
          <p:cNvSpPr/>
          <p:nvPr/>
        </p:nvSpPr>
        <p:spPr>
          <a:xfrm>
            <a:off x="4069080" y="4416552"/>
            <a:ext cx="1033272" cy="0"/>
          </a:xfrm>
          <a:prstGeom prst="line">
            <a:avLst/>
          </a:prstGeom>
          <a:noFill/>
          <a:ln w="25400">
            <a:solidFill>
              <a:srgbClr val="D8DDE5"/>
            </a:solidFill>
            <a:prstDash val="solid"/>
            <a:headEnd type="none"/>
            <a:tailEnd type="triangle"/>
          </a:ln>
        </p:spPr>
      </p:sp>
      <p:sp>
        <p:nvSpPr>
          <p:cNvPr id="8" name="Shape 6"/>
          <p:cNvSpPr/>
          <p:nvPr/>
        </p:nvSpPr>
        <p:spPr>
          <a:xfrm>
            <a:off x="6126480" y="4416552"/>
            <a:ext cx="1033272" cy="0"/>
          </a:xfrm>
          <a:prstGeom prst="line">
            <a:avLst/>
          </a:prstGeom>
          <a:noFill/>
          <a:ln w="25400">
            <a:solidFill>
              <a:srgbClr val="D8DDE5"/>
            </a:solidFill>
            <a:prstDash val="solid"/>
            <a:headEnd type="none"/>
            <a:tailEnd type="triangle"/>
          </a:ln>
        </p:spPr>
      </p:sp>
      <p:sp>
        <p:nvSpPr>
          <p:cNvPr id="9" name="Shape 7"/>
          <p:cNvSpPr/>
          <p:nvPr/>
        </p:nvSpPr>
        <p:spPr>
          <a:xfrm>
            <a:off x="8183880" y="4416552"/>
            <a:ext cx="1033272" cy="0"/>
          </a:xfrm>
          <a:prstGeom prst="line">
            <a:avLst/>
          </a:prstGeom>
          <a:noFill/>
          <a:ln w="25400">
            <a:solidFill>
              <a:srgbClr val="D8DDE5"/>
            </a:solidFill>
            <a:prstDash val="solid"/>
            <a:headEnd type="none"/>
            <a:tailEnd type="triangle"/>
          </a:ln>
        </p:spPr>
      </p:sp>
      <p:sp>
        <p:nvSpPr>
          <p:cNvPr id="10" name="Shape 8"/>
          <p:cNvSpPr/>
          <p:nvPr/>
        </p:nvSpPr>
        <p:spPr>
          <a:xfrm>
            <a:off x="960120" y="4096512"/>
            <a:ext cx="1417320" cy="658368"/>
          </a:xfrm>
          <a:prstGeom prst="roundRect">
            <a:avLst>
              <a:gd name="adj" fmla="val 8333"/>
            </a:avLst>
          </a:prstGeom>
          <a:solidFill>
            <a:srgbClr val="005090"/>
          </a:solidFill>
          <a:ln w="15240">
            <a:solidFill>
              <a:srgbClr val="005090"/>
            </a:solidFill>
            <a:prstDash val="solid"/>
          </a:ln>
        </p:spPr>
      </p:sp>
      <p:sp>
        <p:nvSpPr>
          <p:cNvPr id="11" name="Text 9"/>
          <p:cNvSpPr/>
          <p:nvPr/>
        </p:nvSpPr>
        <p:spPr>
          <a:xfrm>
            <a:off x="10424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FFFFFF"/>
                </a:solidFill>
                <a:latin typeface="Aptos" pitchFamily="34" charset="0"/>
                <a:ea typeface="Aptos" pitchFamily="34" charset="-122"/>
                <a:cs typeface="Aptos" pitchFamily="34" charset="-120"/>
              </a:rPr>
              <a:t>PBSAI</a:t>
            </a:r>
            <a:endParaRPr lang="en-US" sz="1080" dirty="0"/>
          </a:p>
        </p:txBody>
      </p:sp>
      <p:sp>
        <p:nvSpPr>
          <p:cNvPr id="12" name="Shape 10"/>
          <p:cNvSpPr/>
          <p:nvPr/>
        </p:nvSpPr>
        <p:spPr>
          <a:xfrm>
            <a:off x="3017520" y="4096512"/>
            <a:ext cx="1417320" cy="658368"/>
          </a:xfrm>
          <a:prstGeom prst="roundRect">
            <a:avLst>
              <a:gd name="adj" fmla="val 8333"/>
            </a:avLst>
          </a:prstGeom>
          <a:solidFill>
            <a:srgbClr val="FFFFFF"/>
          </a:solidFill>
          <a:ln w="15240">
            <a:solidFill>
              <a:srgbClr val="D8DDE5"/>
            </a:solidFill>
            <a:prstDash val="solid"/>
          </a:ln>
        </p:spPr>
      </p:sp>
      <p:sp>
        <p:nvSpPr>
          <p:cNvPr id="13" name="Text 11"/>
          <p:cNvSpPr/>
          <p:nvPr/>
        </p:nvSpPr>
        <p:spPr>
          <a:xfrm>
            <a:off x="30998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RGA</a:t>
            </a:r>
            <a:endParaRPr lang="en-US" sz="1080" dirty="0"/>
          </a:p>
        </p:txBody>
      </p:sp>
      <p:sp>
        <p:nvSpPr>
          <p:cNvPr id="14" name="Shape 12"/>
          <p:cNvSpPr/>
          <p:nvPr/>
        </p:nvSpPr>
        <p:spPr>
          <a:xfrm>
            <a:off x="5074920" y="4096512"/>
            <a:ext cx="1417320" cy="658368"/>
          </a:xfrm>
          <a:prstGeom prst="roundRect">
            <a:avLst>
              <a:gd name="adj" fmla="val 8333"/>
            </a:avLst>
          </a:prstGeom>
          <a:solidFill>
            <a:srgbClr val="FFFFFF"/>
          </a:solidFill>
          <a:ln w="15240">
            <a:solidFill>
              <a:srgbClr val="D8DDE5"/>
            </a:solidFill>
            <a:prstDash val="solid"/>
          </a:ln>
        </p:spPr>
      </p:sp>
      <p:sp>
        <p:nvSpPr>
          <p:cNvPr id="15" name="Text 13"/>
          <p:cNvSpPr/>
          <p:nvPr/>
        </p:nvSpPr>
        <p:spPr>
          <a:xfrm>
            <a:off x="51572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AGCP</a:t>
            </a:r>
            <a:endParaRPr lang="en-US" sz="1080" dirty="0"/>
          </a:p>
        </p:txBody>
      </p:sp>
      <p:sp>
        <p:nvSpPr>
          <p:cNvPr id="16" name="Shape 14"/>
          <p:cNvSpPr/>
          <p:nvPr/>
        </p:nvSpPr>
        <p:spPr>
          <a:xfrm>
            <a:off x="7132320" y="4096512"/>
            <a:ext cx="1417320" cy="658368"/>
          </a:xfrm>
          <a:prstGeom prst="roundRect">
            <a:avLst>
              <a:gd name="adj" fmla="val 8333"/>
            </a:avLst>
          </a:prstGeom>
          <a:solidFill>
            <a:srgbClr val="FFFFFF"/>
          </a:solidFill>
          <a:ln w="15240">
            <a:solidFill>
              <a:srgbClr val="D8DDE5"/>
            </a:solidFill>
            <a:prstDash val="solid"/>
          </a:ln>
        </p:spPr>
      </p:sp>
      <p:sp>
        <p:nvSpPr>
          <p:cNvPr id="17" name="Text 15"/>
          <p:cNvSpPr/>
          <p:nvPr/>
        </p:nvSpPr>
        <p:spPr>
          <a:xfrm>
            <a:off x="72146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Semantics</a:t>
            </a:r>
            <a:endParaRPr lang="en-US" sz="1080" dirty="0"/>
          </a:p>
        </p:txBody>
      </p:sp>
      <p:sp>
        <p:nvSpPr>
          <p:cNvPr id="18" name="Shape 16"/>
          <p:cNvSpPr/>
          <p:nvPr/>
        </p:nvSpPr>
        <p:spPr>
          <a:xfrm>
            <a:off x="9189720" y="4096512"/>
            <a:ext cx="1417320" cy="658368"/>
          </a:xfrm>
          <a:prstGeom prst="roundRect">
            <a:avLst>
              <a:gd name="adj" fmla="val 8333"/>
            </a:avLst>
          </a:prstGeom>
          <a:solidFill>
            <a:srgbClr val="FFFFFF"/>
          </a:solidFill>
          <a:ln w="15240">
            <a:solidFill>
              <a:srgbClr val="D8DDE5"/>
            </a:solidFill>
            <a:prstDash val="solid"/>
          </a:ln>
        </p:spPr>
      </p:sp>
      <p:sp>
        <p:nvSpPr>
          <p:cNvPr id="19" name="Text 17"/>
          <p:cNvSpPr/>
          <p:nvPr/>
        </p:nvSpPr>
        <p:spPr>
          <a:xfrm>
            <a:off x="92720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Operating model</a:t>
            </a:r>
            <a:endParaRPr lang="en-US" sz="1080" dirty="0"/>
          </a:p>
        </p:txBody>
      </p:sp>
      <p:sp>
        <p:nvSpPr>
          <p:cNvPr id="20" name="Text 18"/>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1" name="Text 19"/>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22" name="Text 20"/>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08</a:t>
            </a:r>
            <a:endParaRPr lang="en-US" sz="850" dirty="0"/>
          </a:p>
        </p:txBody>
      </p:sp>
      <p:pic>
        <p:nvPicPr>
          <p:cNvPr id="23" name="VO_009">
            <a:hlinkClick r:id="" action="ppaction://media"/>
            <a:extLst>
              <a:ext uri="{FF2B5EF4-FFF2-40B4-BE49-F238E27FC236}">
                <a16:creationId xmlns:a16="http://schemas.microsoft.com/office/drawing/2014/main" id="{56D9B2B9-E456-7A3B-6014-FF4AF19908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6232"/>
    </mc:Choice>
    <mc:Fallback>
      <p:transition spd="slow" advClick="0" advTm="362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32" fill="hold"/>
                                        <p:tgtEl>
                                          <p:spTgt spid="23"/>
                                        </p:tgtEl>
                                      </p:cBhvr>
                                    </p:cmd>
                                  </p:childTnLst>
                                </p:cTn>
                              </p:par>
                              <p:par>
                                <p:cTn id="7" presetID="1" presetClass="mediacall" presetSubtype="0" fill="hold" nodeType="withEffect">
                                  <p:stCondLst>
                                    <p:cond delay="0"/>
                                  </p:stCondLst>
                                  <p:childTnLst>
                                    <p:cmd type="call" cmd="playFrom(0.0)">
                                      <p:cBhvr>
                                        <p:cTn id="8" dur="35232"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Implications for real AI systems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AI security programs should govern agent roles, evidence, and outputs, not only models.
</a:t>
            </a: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Multi-agent workflows need continuity across agent boundaries.
</a:t>
            </a:r>
            <a:r>
              <a:rPr lang="en-US" sz="2200" b="1" dirty="0">
                <a:solidFill>
                  <a:srgbClr val="00509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Runtime governance can control consequences from PBSAI-organized agents.</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09</a:t>
            </a:r>
            <a:endParaRPr lang="en-US" sz="850" dirty="0"/>
          </a:p>
        </p:txBody>
      </p:sp>
      <p:pic>
        <p:nvPicPr>
          <p:cNvPr id="9" name="VO_010">
            <a:hlinkClick r:id="" action="ppaction://media"/>
            <a:extLst>
              <a:ext uri="{FF2B5EF4-FFF2-40B4-BE49-F238E27FC236}">
                <a16:creationId xmlns:a16="http://schemas.microsoft.com/office/drawing/2014/main" id="{E8CDAE19-2496-4DDE-A884-2272186922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3448"/>
    </mc:Choice>
    <mc:Fallback>
      <p:transition spd="slow" advClick="0" advTm="334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448" fill="hold"/>
                                        <p:tgtEl>
                                          <p:spTgt spid="9"/>
                                        </p:tgtEl>
                                      </p:cBhvr>
                                    </p:cmd>
                                  </p:childTnLst>
                                </p:cTn>
                              </p:par>
                              <p:par>
                                <p:cTn id="7" presetID="1" presetClass="mediacall" presetSubtype="0" fill="hold" nodeType="withEffect">
                                  <p:stCondLst>
                                    <p:cond delay="0"/>
                                  </p:stCondLst>
                                  <p:childTnLst>
                                    <p:cmd type="call" cmd="playFrom(0.0)">
                                      <p:cBhvr>
                                        <p:cTn id="8" dur="324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takeaways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Shape 3"/>
          <p:cNvSpPr/>
          <p:nvPr/>
        </p:nvSpPr>
        <p:spPr>
          <a:xfrm>
            <a:off x="777240" y="1508760"/>
            <a:ext cx="3246120" cy="3611880"/>
          </a:xfrm>
          <a:prstGeom prst="roundRect">
            <a:avLst>
              <a:gd name="adj" fmla="val 2254"/>
            </a:avLst>
          </a:prstGeom>
          <a:solidFill>
            <a:srgbClr val="005090"/>
          </a:solidFill>
          <a:ln w="15240">
            <a:solidFill>
              <a:srgbClr val="005090"/>
            </a:solidFill>
            <a:prstDash val="solid"/>
          </a:ln>
        </p:spPr>
      </p:sp>
      <p:sp>
        <p:nvSpPr>
          <p:cNvPr id="6" name="Text 4"/>
          <p:cNvSpPr/>
          <p:nvPr/>
        </p:nvSpPr>
        <p:spPr>
          <a:xfrm>
            <a:off x="1005840" y="1828800"/>
            <a:ext cx="384048" cy="384048"/>
          </a:xfrm>
          <a:prstGeom prst="rect">
            <a:avLst/>
          </a:prstGeom>
          <a:noFill/>
          <a:ln/>
        </p:spPr>
        <p:txBody>
          <a:bodyPr wrap="square" lIns="0" tIns="0" rIns="0" bIns="0" rtlCol="0" anchor="ct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1</a:t>
            </a:r>
            <a:endParaRPr lang="en-US" sz="2400" dirty="0"/>
          </a:p>
        </p:txBody>
      </p:sp>
      <p:sp>
        <p:nvSpPr>
          <p:cNvPr id="7" name="Text 5"/>
          <p:cNvSpPr/>
          <p:nvPr/>
        </p:nvSpPr>
        <p:spPr>
          <a:xfrm>
            <a:off x="103327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FFFFFF"/>
                </a:solidFill>
                <a:latin typeface="Aptos" pitchFamily="34" charset="0"/>
                <a:ea typeface="Aptos" pitchFamily="34" charset="-122"/>
                <a:cs typeface="Aptos" pitchFamily="34" charset="-120"/>
              </a:rPr>
              <a:t>PBSAI organizes the governed AI estate.</a:t>
            </a:r>
            <a:endParaRPr lang="en-US" sz="2100" dirty="0"/>
          </a:p>
        </p:txBody>
      </p:sp>
      <p:sp>
        <p:nvSpPr>
          <p:cNvPr id="8" name="Shape 6"/>
          <p:cNvSpPr/>
          <p:nvPr/>
        </p:nvSpPr>
        <p:spPr>
          <a:xfrm>
            <a:off x="4572000" y="1508760"/>
            <a:ext cx="3246120" cy="3611880"/>
          </a:xfrm>
          <a:prstGeom prst="roundRect">
            <a:avLst>
              <a:gd name="adj" fmla="val 2254"/>
            </a:avLst>
          </a:prstGeom>
          <a:solidFill>
            <a:srgbClr val="FFFFFF"/>
          </a:solidFill>
          <a:ln w="15240">
            <a:solidFill>
              <a:srgbClr val="D8DDE5"/>
            </a:solidFill>
            <a:prstDash val="solid"/>
          </a:ln>
        </p:spPr>
      </p:sp>
      <p:sp>
        <p:nvSpPr>
          <p:cNvPr id="9" name="Text 7"/>
          <p:cNvSpPr/>
          <p:nvPr/>
        </p:nvSpPr>
        <p:spPr>
          <a:xfrm>
            <a:off x="4800600" y="1828800"/>
            <a:ext cx="384048" cy="384048"/>
          </a:xfrm>
          <a:prstGeom prst="rect">
            <a:avLst/>
          </a:prstGeom>
          <a:noFill/>
          <a:ln/>
        </p:spPr>
        <p:txBody>
          <a:bodyPr wrap="square" lIns="0" tIns="0" rIns="0" bIns="0" rtlCol="0" anchor="ctr"/>
          <a:lstStyle/>
          <a:p>
            <a:pPr marL="0" indent="0">
              <a:buNone/>
            </a:pPr>
            <a:r>
              <a:rPr lang="en-US" sz="2400" b="1" dirty="0">
                <a:solidFill>
                  <a:srgbClr val="005090"/>
                </a:solidFill>
                <a:latin typeface="Aptos Display" pitchFamily="34" charset="0"/>
                <a:ea typeface="Aptos Display" pitchFamily="34" charset="-122"/>
                <a:cs typeface="Aptos Display" pitchFamily="34" charset="-120"/>
              </a:rPr>
              <a:t>2</a:t>
            </a:r>
            <a:endParaRPr lang="en-US" sz="2400" dirty="0"/>
          </a:p>
        </p:txBody>
      </p:sp>
      <p:sp>
        <p:nvSpPr>
          <p:cNvPr id="10" name="Text 8"/>
          <p:cNvSpPr/>
          <p:nvPr/>
        </p:nvSpPr>
        <p:spPr>
          <a:xfrm>
            <a:off x="482803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Structured outputs make governance possible.</a:t>
            </a:r>
            <a:endParaRPr lang="en-US" sz="2100" dirty="0"/>
          </a:p>
        </p:txBody>
      </p:sp>
      <p:sp>
        <p:nvSpPr>
          <p:cNvPr id="11" name="Shape 9"/>
          <p:cNvSpPr/>
          <p:nvPr/>
        </p:nvSpPr>
        <p:spPr>
          <a:xfrm>
            <a:off x="8366760" y="1508760"/>
            <a:ext cx="3246120" cy="3611880"/>
          </a:xfrm>
          <a:prstGeom prst="roundRect">
            <a:avLst>
              <a:gd name="adj" fmla="val 2254"/>
            </a:avLst>
          </a:prstGeom>
          <a:solidFill>
            <a:srgbClr val="FFFFFF"/>
          </a:solidFill>
          <a:ln w="15240">
            <a:solidFill>
              <a:srgbClr val="D8DDE5"/>
            </a:solidFill>
            <a:prstDash val="solid"/>
          </a:ln>
        </p:spPr>
      </p:sp>
      <p:sp>
        <p:nvSpPr>
          <p:cNvPr id="12" name="Text 10"/>
          <p:cNvSpPr/>
          <p:nvPr/>
        </p:nvSpPr>
        <p:spPr>
          <a:xfrm>
            <a:off x="8595360" y="1828800"/>
            <a:ext cx="384048" cy="384048"/>
          </a:xfrm>
          <a:prstGeom prst="rect">
            <a:avLst/>
          </a:prstGeom>
          <a:noFill/>
          <a:ln/>
        </p:spPr>
        <p:txBody>
          <a:bodyPr wrap="square" lIns="0" tIns="0" rIns="0" bIns="0" rtlCol="0" anchor="ctr"/>
          <a:lstStyle/>
          <a:p>
            <a:pPr marL="0" indent="0">
              <a:buNone/>
            </a:pPr>
            <a:r>
              <a:rPr lang="en-US" sz="2400" b="1" dirty="0">
                <a:solidFill>
                  <a:srgbClr val="005090"/>
                </a:solidFill>
                <a:latin typeface="Aptos Display" pitchFamily="34" charset="0"/>
                <a:ea typeface="Aptos Display" pitchFamily="34" charset="-122"/>
                <a:cs typeface="Aptos Display" pitchFamily="34" charset="-120"/>
              </a:rPr>
              <a:t>3</a:t>
            </a:r>
            <a:endParaRPr lang="en-US" sz="2400" dirty="0"/>
          </a:p>
        </p:txBody>
      </p:sp>
      <p:sp>
        <p:nvSpPr>
          <p:cNvPr id="13" name="Text 11"/>
          <p:cNvSpPr/>
          <p:nvPr/>
        </p:nvSpPr>
        <p:spPr>
          <a:xfrm>
            <a:off x="862279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Agent ecosystems need a separate execution-control layer.</a:t>
            </a:r>
            <a:endParaRPr lang="en-US" sz="2100" dirty="0"/>
          </a:p>
        </p:txBody>
      </p:sp>
      <p:sp>
        <p:nvSpPr>
          <p:cNvPr id="14" name="Text 12"/>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5" name="Text 13"/>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16" name="Text 14"/>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10</a:t>
            </a:r>
            <a:endParaRPr lang="en-US" sz="850" dirty="0"/>
          </a:p>
        </p:txBody>
      </p:sp>
      <p:pic>
        <p:nvPicPr>
          <p:cNvPr id="17" name="VO_011">
            <a:hlinkClick r:id="" action="ppaction://media"/>
            <a:extLst>
              <a:ext uri="{FF2B5EF4-FFF2-40B4-BE49-F238E27FC236}">
                <a16:creationId xmlns:a16="http://schemas.microsoft.com/office/drawing/2014/main" id="{12DC1657-0AD0-BF76-CB76-76E80BA05C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9776"/>
    </mc:Choice>
    <mc:Fallback>
      <p:transition spd="slow" advClick="0" advTm="2977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76" fill="hold"/>
                                        <p:tgtEl>
                                          <p:spTgt spid="17"/>
                                        </p:tgtEl>
                                      </p:cBhvr>
                                    </p:cmd>
                                  </p:childTnLst>
                                </p:cTn>
                              </p:par>
                              <p:par>
                                <p:cTn id="7" presetID="1" presetClass="mediacall" presetSubtype="0" fill="hold" nodeType="withEffect">
                                  <p:stCondLst>
                                    <p:cond delay="0"/>
                                  </p:stCondLst>
                                  <p:childTnLst>
                                    <p:cmd type="call" cmd="playFrom(0.0)">
                                      <p:cBhvr>
                                        <p:cTn id="8" dur="28776"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90"/>
          </a:solidFill>
          <a:ln w="12700">
            <a:solidFill>
              <a:srgbClr val="00509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Paper URL + quiz</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PBSAI Governance Ecosystem</a:t>
            </a:r>
            <a:endParaRPr lang="en-US" sz="800" dirty="0"/>
          </a:p>
        </p:txBody>
      </p:sp>
      <p:sp>
        <p:nvSpPr>
          <p:cNvPr id="5" name="Text 3"/>
          <p:cNvSpPr/>
          <p:nvPr/>
        </p:nvSpPr>
        <p:spPr>
          <a:xfrm>
            <a:off x="749808" y="1417320"/>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Read the paper</a:t>
            </a:r>
            <a:endParaRPr lang="en-US" sz="2200" dirty="0"/>
          </a:p>
        </p:txBody>
      </p:sp>
      <p:sp>
        <p:nvSpPr>
          <p:cNvPr id="6" name="Shape 4"/>
          <p:cNvSpPr/>
          <p:nvPr/>
        </p:nvSpPr>
        <p:spPr>
          <a:xfrm>
            <a:off x="749808" y="1865376"/>
            <a:ext cx="10698480" cy="960120"/>
          </a:xfrm>
          <a:prstGeom prst="roundRect">
            <a:avLst>
              <a:gd name="adj" fmla="val 7619"/>
            </a:avLst>
          </a:prstGeom>
          <a:solidFill>
            <a:srgbClr val="FFFFFF"/>
          </a:solidFill>
          <a:ln w="12700">
            <a:solidFill>
              <a:srgbClr val="D8DDE5"/>
            </a:solidFill>
            <a:prstDash val="solid"/>
          </a:ln>
        </p:spPr>
      </p:sp>
      <p:sp>
        <p:nvSpPr>
          <p:cNvPr id="7" name="Text 5">
            <a:hlinkClick r:id="rId5"/>
          </p:cNvPr>
          <p:cNvSpPr/>
          <p:nvPr/>
        </p:nvSpPr>
        <p:spPr>
          <a:xfrm>
            <a:off x="1005840" y="2176272"/>
            <a:ext cx="9966960" cy="256032"/>
          </a:xfrm>
          <a:prstGeom prst="rect">
            <a:avLst/>
          </a:prstGeom>
          <a:noFill/>
          <a:ln/>
        </p:spPr>
        <p:txBody>
          <a:bodyPr wrap="square" lIns="0" tIns="0" rIns="0" bIns="0" rtlCol="0" anchor="ctr">
            <a:normAutofit/>
          </a:bodyPr>
          <a:lstStyle/>
          <a:p>
            <a:pPr marL="0" indent="0">
              <a:buNone/>
            </a:pPr>
            <a:r>
              <a:rPr lang="en-US" sz="2100" b="1" u="sng" dirty="0">
                <a:solidFill>
                  <a:srgbClr val="005090"/>
                </a:solidFill>
                <a:latin typeface="Aptos" pitchFamily="34" charset="0"/>
                <a:ea typeface="Aptos" pitchFamily="34" charset="-122"/>
                <a:cs typeface="Aptos" pitchFamily="34" charset="-120"/>
                <a:hlinkClick r:id="rId5">
                  <a:extLst>
                    <a:ext uri="{A12FA001-AC4F-418D-AE19-62706E023703}">
                      <ahyp:hlinkClr xmlns:ahyp="http://schemas.microsoft.com/office/drawing/2018/hyperlinkcolor" val="tx"/>
                    </a:ext>
                  </a:extLst>
                </a:hlinkClick>
              </a:rPr>
              <a:t>https://arxiv.org/abs/2602.11301</a:t>
            </a:r>
            <a:endParaRPr lang="en-US" sz="2100" dirty="0"/>
          </a:p>
        </p:txBody>
      </p:sp>
      <p:sp>
        <p:nvSpPr>
          <p:cNvPr id="8" name="Text 6"/>
          <p:cNvSpPr/>
          <p:nvPr/>
        </p:nvSpPr>
        <p:spPr>
          <a:xfrm>
            <a:off x="749808" y="3218688"/>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Take the quiz</a:t>
            </a:r>
            <a:endParaRPr lang="en-US" sz="2200" dirty="0"/>
          </a:p>
        </p:txBody>
      </p:sp>
      <p:sp>
        <p:nvSpPr>
          <p:cNvPr id="9" name="Shape 7"/>
          <p:cNvSpPr/>
          <p:nvPr/>
        </p:nvSpPr>
        <p:spPr>
          <a:xfrm>
            <a:off x="749808" y="3657600"/>
            <a:ext cx="10698480" cy="1078992"/>
          </a:xfrm>
          <a:prstGeom prst="roundRect">
            <a:avLst>
              <a:gd name="adj" fmla="val 6780"/>
            </a:avLst>
          </a:prstGeom>
          <a:solidFill>
            <a:srgbClr val="005090"/>
          </a:solidFill>
          <a:ln w="12700">
            <a:solidFill>
              <a:srgbClr val="005090"/>
            </a:solidFill>
            <a:prstDash val="solid"/>
          </a:ln>
        </p:spPr>
      </p:sp>
      <p:sp>
        <p:nvSpPr>
          <p:cNvPr id="10" name="Text 8">
            <a:hlinkClick r:id="rId6"/>
          </p:cNvPr>
          <p:cNvSpPr/>
          <p:nvPr/>
        </p:nvSpPr>
        <p:spPr>
          <a:xfrm>
            <a:off x="1005840" y="4005072"/>
            <a:ext cx="9966960" cy="320040"/>
          </a:xfrm>
          <a:prstGeom prst="rect">
            <a:avLst/>
          </a:prstGeom>
          <a:noFill/>
          <a:ln/>
        </p:spPr>
        <p:txBody>
          <a:bodyPr wrap="square" lIns="0" tIns="0" rIns="0" bIns="0" rtlCol="0" anchor="ctr">
            <a:normAutofit/>
          </a:bodyPr>
          <a:lstStyle/>
          <a:p>
            <a:pPr marL="0" indent="0">
              <a:buNone/>
            </a:pPr>
            <a:r>
              <a:rPr lang="en-US" sz="2500" b="1" u="sng" dirty="0">
                <a:solidFill>
                  <a:srgbClr val="FFFFFF"/>
                </a:solidFill>
                <a:latin typeface="Aptos" pitchFamily="34" charset="0"/>
                <a:ea typeface="Aptos" pitchFamily="34" charset="-122"/>
                <a:cs typeface="Aptos" pitchFamily="34" charset="-120"/>
                <a:hlinkClick r:id="rId6">
                  <a:extLst>
                    <a:ext uri="{A12FA001-AC4F-418D-AE19-62706E023703}">
                      <ahyp:hlinkClr xmlns:ahyp="http://schemas.microsoft.com/office/drawing/2018/hyperlinkcolor" val="tx"/>
                    </a:ext>
                  </a:extLst>
                </a:hlinkClick>
              </a:rPr>
              <a:t>agcp.ai/quiz-pbsai-governance-ecosystem</a:t>
            </a:r>
            <a:endParaRPr lang="en-US" sz="2500" dirty="0"/>
          </a:p>
        </p:txBody>
      </p:sp>
      <p:sp>
        <p:nvSpPr>
          <p:cNvPr id="11" name="Text 9">
            <a:hlinkClick r:id="rId7"/>
          </p:cNvPr>
          <p:cNvSpPr/>
          <p:nvPr/>
        </p:nvSpPr>
        <p:spPr>
          <a:xfrm>
            <a:off x="768096" y="5358384"/>
            <a:ext cx="3657600" cy="237744"/>
          </a:xfrm>
          <a:prstGeom prst="rect">
            <a:avLst/>
          </a:prstGeom>
          <a:noFill/>
          <a:ln/>
        </p:spPr>
        <p:txBody>
          <a:bodyPr wrap="square" lIns="0" tIns="0" rIns="0" bIns="0" rtlCol="0" anchor="ctr"/>
          <a:lstStyle/>
          <a:p>
            <a:pPr marL="0" indent="0">
              <a:buNone/>
            </a:pPr>
            <a:r>
              <a:rPr lang="en-US" sz="1500" b="1" u="sng" dirty="0">
                <a:solidFill>
                  <a:srgbClr val="334155"/>
                </a:solidFill>
                <a:latin typeface="Aptos" pitchFamily="34" charset="0"/>
                <a:ea typeface="Aptos" pitchFamily="34" charset="-122"/>
                <a:cs typeface="Aptos" pitchFamily="34" charset="-120"/>
                <a:hlinkClick r:id="rId7">
                  <a:extLst>
                    <a:ext uri="{A12FA001-AC4F-418D-AE19-62706E023703}">
                      <ahyp:hlinkClr xmlns:ahyp="http://schemas.microsoft.com/office/drawing/2018/hyperlinkcolor" val="tx"/>
                    </a:ext>
                  </a:extLst>
                </a:hlinkClick>
              </a:rPr>
              <a:t>Main site: AGCP.ai</a:t>
            </a:r>
            <a:endParaRPr lang="en-US" sz="1500" dirty="0"/>
          </a:p>
        </p:txBody>
      </p:sp>
      <p:sp>
        <p:nvSpPr>
          <p:cNvPr id="12" name="Text 10"/>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3" name="Text 11"/>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PBSAI Governance Ecosystem</a:t>
            </a:r>
            <a:endParaRPr lang="en-US" sz="850" dirty="0"/>
          </a:p>
        </p:txBody>
      </p:sp>
      <p:sp>
        <p:nvSpPr>
          <p:cNvPr id="14" name="Text 12"/>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11</a:t>
            </a:r>
            <a:endParaRPr lang="en-US" sz="850" dirty="0"/>
          </a:p>
        </p:txBody>
      </p:sp>
      <p:pic>
        <p:nvPicPr>
          <p:cNvPr id="15" name="VO_012">
            <a:hlinkClick r:id="" action="ppaction://media"/>
            <a:extLst>
              <a:ext uri="{FF2B5EF4-FFF2-40B4-BE49-F238E27FC236}">
                <a16:creationId xmlns:a16="http://schemas.microsoft.com/office/drawing/2014/main" id="{9B627518-7E44-30ED-8227-84997AC07A1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448"/>
    </mc:Choice>
    <mc:Fallback>
      <p:transition spd="slow" advClick="0" advTm="304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448" fill="hold"/>
                                        <p:tgtEl>
                                          <p:spTgt spid="15"/>
                                        </p:tgtEl>
                                      </p:cBhvr>
                                    </p:cmd>
                                  </p:childTnLst>
                                </p:cTn>
                              </p:par>
                              <p:par>
                                <p:cTn id="7" presetID="1" presetClass="mediacall" presetSubtype="0" fill="hold" nodeType="withEffect">
                                  <p:stCondLst>
                                    <p:cond delay="0"/>
                                  </p:stCondLst>
                                  <p:childTnLst>
                                    <p:cmd type="call" cmd="playFrom(0.0)">
                                      <p:cBhvr>
                                        <p:cTn id="8" dur="2944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1638</Words>
  <Application>Microsoft Office PowerPoint</Application>
  <PresentationFormat>Widescreen</PresentationFormat>
  <Paragraphs>149</Paragraphs>
  <Slides>12</Slides>
  <Notes>12</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AGCP.ai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PBSAI Governance Ecosystem</dc:title>
  <dc:subject>The PBSAI Governance Ecosystem</dc:subject>
  <dc:creator>AGCP.ai</dc:creator>
  <cp:lastModifiedBy>John Willis</cp:lastModifiedBy>
  <cp:revision>2</cp:revision>
  <dcterms:created xsi:type="dcterms:W3CDTF">2026-09-05T15:02:02Z</dcterms:created>
  <dcterms:modified xsi:type="dcterms:W3CDTF">2026-09-05T20:02:39Z</dcterms:modified>
</cp:coreProperties>
</file>