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307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This module introduces Runtime Execution Governance for AI systems as a cross-platform architectural framework. The paper's central concern is the boundary where proposed intent becomes operational effect. As AI systems move from advice to action, governance must address not only what a model says, but what a system is about to do. This paper sets the broad thesis for the corpus: consequential action should be mediated at runtime through proposal, context, canonical state, commit, and receipt concepts.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This problem matters because AI systems are increasingly connected to tools, accounts, infrastructure, data stores, and workflows. A tool-using agent may change a configuration, revoke access, modify a record, or trigger a response. The governance problem is not only whether the model was safe in conversation. It is whether the proposed operational consequence is admissible now. Runtime execution governance focuses on the boundary where intent becomes effect, because that is where failures can become real-world system changes.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paper addresses fragmentation across AI governance, cybersecurity, workflow systems, authorization, distributed systems, and transaction processing. Each domain has useful mechanisms, but they are often not integrated into a common model for proposed consequential action. The paper therefore frames runtime execution governance as an architecture problem. The missing integration point is a consistent way to represent a proposed action, evaluate it against context and state, and bind the governance outcome to the operational commit.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core concepts are proposed consequential action, execution governance, commit boundary, admissibility, context and canonical state, and governance receipt. A proposed consequential action is an action that could alter some operational condition. Execution governance decides whether that action may become real. The commit boundary is where the effect is applied. Admissibility is a runtime judgment under current conditions. Context and canonical state provide the information for that judgment. The receipt records why the action was authorized, refused, or escalated.</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key model treats runtime governance as an execution-time layer. The sequence is proposal, context, canonical state, commit, and receipt. The proposed action is submitted for governance. Context supplies information for evaluation. Canonical state identifies qualified authoritative state. Commit is the controlled boundary where the action can become operational. Receipt preserves evidence of the governance outcome. This sequence helps integrate ideas from policy systems, workflow systems, distributed transactions, and audit into a common governance architecture.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critical distinction is between design governance and execution governance. Design governance asks what a system may be built to do. Execution governance asks whether this specific action may execute now. Another distinction is between logging and governance receipt. Logging records that something happened. A governance receipt records why execution was admissible or refused. These distinctions matter because a system can be well designed and well logged while still lacking runtime control at the point of consequential action.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Consider an agent that proposes privileged account revocation after detecting anomalous activity. Runtime governance should check identity, evidence, policy, current incident state, and authority before the revocation becomes operational. The action may be authorized, refused, or escalated for human review. The key point is that the proposed response is not automatically legitimate because the agent detected something. Governance evaluates the specific action instance in context and controls whether it can cross the commit boundary.</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paper contributes a cross-domain property model for execution-time governance. It shows that many mechanisms already exist in adjacent fields, but they are not usually integrated around the proposed consequential action. The paper clarifies the proposal, context, state, commit, and receipt sequence that later AGCP materials make more concrete. Its contribution is the architectural framing: runtime governance is a layer that mediates operational consequence, not a dashboard or after-the-fact review process.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This paper sets the broad thesis for the Runtime Governance corpus. The Runtime Governance Architecture generalizes the architectural pattern. AGCP provides a concrete control-plane realization. The operating model and formal semantics give precision to the artifacts and lifecycle. PBSAI supplies a multi-agent cybersecurity context in which agents produce proposed actions. The corpus therefore moves from problem framing, to architecture, to control-plane model, to semantics, to implementation and assessment.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For real AI systems, system owners need action-level control, not only model-level review. Audit should reconstruct governance reasoning, not merely show that an event occurred. Runtime controls should be designed around operational consequence. This means identifying the actions that can change systems, defining what context and state are required for evaluation, and binding governance outcomes to execution surfaces. These are architectural questions that should be addressed before agents are allowed to operate autonomously at scale.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key takeaways are that the central risk is unauthorized or inadmissible operational effect, governance must bind to action instances at runtime, and the corpus treats execution governance as an architectural layer. This is a shift from supervising prompts and outputs to governing consequential transitions. Once you see the commit boundary as the control point, the rest of the corpus becomes easier to understand.</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Use the DOI shown here as the stable reading link, and use A G C P dot A I for the broader materials. After reading, take the quiz at A G C P dot A I slash quiz dash runtime dash execution dash governance. The quiz focuses on proposed consequential actions, execution governance, commit boundaries, admissibility, canonical state, and governance receipts.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xml"/><Relationship Id="rId7" Type="http://schemas.openxmlformats.org/officeDocument/2006/relationships/hyperlink" Target="https://agcp.ai" TargetMode="Externa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hyperlink" Target="https://agcp.ai/quiz-runtime-execution-governance" TargetMode="External"/><Relationship Id="rId5" Type="http://schemas.openxmlformats.org/officeDocument/2006/relationships/hyperlink" Target="https://doi.org/10.5281/zenodo.19341177" TargetMode="External"/><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02050"/>
          </a:solidFill>
          <a:ln w="12700">
            <a:solidFill>
              <a:srgbClr val="002050"/>
            </a:solidFill>
            <a:prstDash val="solid"/>
          </a:ln>
        </p:spPr>
      </p:sp>
      <p:pic>
        <p:nvPicPr>
          <p:cNvPr id="3" name="Image 0" descr="/mnt/data/AGCP transparent logo with name.png"/>
          <p:cNvPicPr>
            <a:picLocks noChangeAspect="1"/>
          </p:cNvPicPr>
          <p:nvPr/>
        </p:nvPicPr>
        <p:blipFill>
          <a:blip r:embed="rId5"/>
          <a:stretch>
            <a:fillRect/>
          </a:stretch>
        </p:blipFill>
        <p:spPr>
          <a:xfrm>
            <a:off x="7452360" y="530352"/>
            <a:ext cx="4160520" cy="1664208"/>
          </a:xfrm>
          <a:prstGeom prst="rect">
            <a:avLst/>
          </a:prstGeom>
        </p:spPr>
      </p:pic>
      <p:sp>
        <p:nvSpPr>
          <p:cNvPr id="4" name="Text 1"/>
          <p:cNvSpPr/>
          <p:nvPr/>
        </p:nvSpPr>
        <p:spPr>
          <a:xfrm>
            <a:off x="658368" y="621792"/>
            <a:ext cx="5257800" cy="219456"/>
          </a:xfrm>
          <a:prstGeom prst="rect">
            <a:avLst/>
          </a:prstGeom>
          <a:noFill/>
          <a:ln/>
        </p:spPr>
        <p:txBody>
          <a:bodyPr wrap="square" lIns="0" tIns="0" rIns="0" bIns="0" rtlCol="0" anchor="ctr"/>
          <a:lstStyle/>
          <a:p>
            <a:pPr marL="0" indent="0">
              <a:buNone/>
            </a:pPr>
            <a:r>
              <a:rPr lang="en-US" sz="1200" b="1" dirty="0">
                <a:solidFill>
                  <a:srgbClr val="004080"/>
                </a:solidFill>
                <a:latin typeface="Aptos" pitchFamily="34" charset="0"/>
                <a:ea typeface="Aptos" pitchFamily="34" charset="-122"/>
                <a:cs typeface="Aptos" pitchFamily="34" charset="-120"/>
              </a:rPr>
              <a:t>Runtime Governance Reading Series</a:t>
            </a:r>
            <a:endParaRPr lang="en-US" sz="1200" dirty="0"/>
          </a:p>
        </p:txBody>
      </p:sp>
      <p:sp>
        <p:nvSpPr>
          <p:cNvPr id="5" name="Text 2"/>
          <p:cNvSpPr/>
          <p:nvPr/>
        </p:nvSpPr>
        <p:spPr>
          <a:xfrm>
            <a:off x="658368" y="1371600"/>
            <a:ext cx="6537960" cy="1143000"/>
          </a:xfrm>
          <a:prstGeom prst="rect">
            <a:avLst/>
          </a:prstGeom>
          <a:noFill/>
          <a:ln/>
        </p:spPr>
        <p:txBody>
          <a:bodyPr wrap="square" lIns="0" tIns="0" rIns="0" bIns="0" rtlCol="0" anchor="ctr">
            <a:normAutofit/>
          </a:bodyPr>
          <a:lstStyle/>
          <a:p>
            <a:pPr marL="0" indent="0">
              <a:buNone/>
            </a:pPr>
            <a:r>
              <a:rPr lang="en-US" sz="3600" b="1" dirty="0">
                <a:solidFill>
                  <a:srgbClr val="002050"/>
                </a:solidFill>
                <a:latin typeface="Aptos Display" pitchFamily="34" charset="0"/>
                <a:ea typeface="Aptos Display" pitchFamily="34" charset="-122"/>
                <a:cs typeface="Aptos Display" pitchFamily="34" charset="-120"/>
              </a:rPr>
              <a:t>Runtime Execution Governance for AI Systems</a:t>
            </a:r>
            <a:endParaRPr lang="en-US" sz="3600" dirty="0"/>
          </a:p>
        </p:txBody>
      </p:sp>
      <p:sp>
        <p:nvSpPr>
          <p:cNvPr id="6" name="Text 3"/>
          <p:cNvSpPr/>
          <p:nvPr/>
        </p:nvSpPr>
        <p:spPr>
          <a:xfrm>
            <a:off x="694944" y="2633472"/>
            <a:ext cx="7178040" cy="713232"/>
          </a:xfrm>
          <a:prstGeom prst="rect">
            <a:avLst/>
          </a:prstGeom>
          <a:noFill/>
          <a:ln/>
        </p:spPr>
        <p:txBody>
          <a:bodyPr wrap="square" lIns="0" tIns="0" rIns="0" bIns="0" rtlCol="0" anchor="ctr">
            <a:normAutofit/>
          </a:bodyPr>
          <a:lstStyle/>
          <a:p>
            <a:pPr marL="0" indent="0">
              <a:buNone/>
            </a:pPr>
            <a:r>
              <a:rPr lang="en-US" sz="1900" dirty="0">
                <a:solidFill>
                  <a:srgbClr val="334155"/>
                </a:solidFill>
                <a:latin typeface="Aptos" pitchFamily="34" charset="0"/>
                <a:ea typeface="Aptos" pitchFamily="34" charset="-122"/>
                <a:cs typeface="Aptos" pitchFamily="34" charset="-120"/>
              </a:rPr>
              <a:t>A Cross-Platform Synthesis and Architectural Framework</a:t>
            </a:r>
            <a:endParaRPr lang="en-US" sz="1900" dirty="0"/>
          </a:p>
        </p:txBody>
      </p:sp>
      <p:sp>
        <p:nvSpPr>
          <p:cNvPr id="7" name="Shape 4"/>
          <p:cNvSpPr/>
          <p:nvPr/>
        </p:nvSpPr>
        <p:spPr>
          <a:xfrm>
            <a:off x="694944" y="3639312"/>
            <a:ext cx="3977640" cy="0"/>
          </a:xfrm>
          <a:prstGeom prst="line">
            <a:avLst/>
          </a:prstGeom>
          <a:noFill/>
          <a:ln w="38100">
            <a:solidFill>
              <a:srgbClr val="0050A0"/>
            </a:solidFill>
            <a:prstDash val="solid"/>
          </a:ln>
        </p:spPr>
      </p:sp>
      <p:sp>
        <p:nvSpPr>
          <p:cNvPr id="8" name="Text 5"/>
          <p:cNvSpPr/>
          <p:nvPr/>
        </p:nvSpPr>
        <p:spPr>
          <a:xfrm>
            <a:off x="694944" y="4005072"/>
            <a:ext cx="9966960" cy="987552"/>
          </a:xfrm>
          <a:prstGeom prst="rect">
            <a:avLst/>
          </a:prstGeom>
          <a:noFill/>
          <a:ln/>
        </p:spPr>
        <p:txBody>
          <a:bodyPr wrap="square" lIns="254" tIns="254" rIns="254" bIns="254" rtlCol="0" anchor="ctr">
            <a:normAutofit/>
          </a:bodyPr>
          <a:lstStyle/>
          <a:p>
            <a:pPr marL="0" indent="0">
              <a:buNone/>
            </a:pPr>
            <a:r>
              <a:rPr lang="en-US" sz="1230" dirty="0">
                <a:solidFill>
                  <a:srgbClr val="111111"/>
                </a:solidFill>
                <a:latin typeface="Aptos" pitchFamily="34" charset="0"/>
                <a:ea typeface="Aptos" pitchFamily="34" charset="-122"/>
                <a:cs typeface="Aptos" pitchFamily="34" charset="-120"/>
              </a:rPr>
              <a:t>Willis, J. M. (2026). Runtime Execution Governance for AI Systems: A Cross-Platform Synthesis and Architectural Framework. Sustainable Future Tech, Inc. https://doi.org/10.5281/zenodo.19341177</a:t>
            </a:r>
            <a:endParaRPr lang="en-US" sz="1230" dirty="0"/>
          </a:p>
        </p:txBody>
      </p:sp>
      <p:sp>
        <p:nvSpPr>
          <p:cNvPr id="9" name="Shape 6"/>
          <p:cNvSpPr/>
          <p:nvPr/>
        </p:nvSpPr>
        <p:spPr>
          <a:xfrm>
            <a:off x="694944" y="5879592"/>
            <a:ext cx="1828800" cy="384048"/>
          </a:xfrm>
          <a:prstGeom prst="roundRect">
            <a:avLst>
              <a:gd name="adj" fmla="val 14286"/>
            </a:avLst>
          </a:prstGeom>
          <a:solidFill>
            <a:srgbClr val="FFFFFF"/>
          </a:solidFill>
          <a:ln w="15240">
            <a:solidFill>
              <a:srgbClr val="002050"/>
            </a:solidFill>
            <a:prstDash val="solid"/>
          </a:ln>
        </p:spPr>
      </p:sp>
      <p:sp>
        <p:nvSpPr>
          <p:cNvPr id="10" name="Text 7"/>
          <p:cNvSpPr/>
          <p:nvPr/>
        </p:nvSpPr>
        <p:spPr>
          <a:xfrm>
            <a:off x="914400" y="5998464"/>
            <a:ext cx="1371600" cy="146304"/>
          </a:xfrm>
          <a:prstGeom prst="rect">
            <a:avLst/>
          </a:prstGeom>
          <a:noFill/>
          <a:ln/>
        </p:spPr>
        <p:txBody>
          <a:bodyPr wrap="square" lIns="0" tIns="0" rIns="0" bIns="0" rtlCol="0" anchor="ctr"/>
          <a:lstStyle/>
          <a:p>
            <a:pPr marL="0" indent="0" algn="ctr">
              <a:buNone/>
            </a:pPr>
            <a:r>
              <a:rPr lang="en-US" sz="1200" b="1" dirty="0">
                <a:solidFill>
                  <a:srgbClr val="002050"/>
                </a:solidFill>
                <a:latin typeface="Aptos" pitchFamily="34" charset="0"/>
                <a:ea typeface="Aptos" pitchFamily="34" charset="-122"/>
                <a:cs typeface="Aptos" pitchFamily="34" charset="-120"/>
              </a:rPr>
              <a:t>AGCP.ai</a:t>
            </a:r>
            <a:endParaRPr lang="en-US" sz="1200" dirty="0"/>
          </a:p>
        </p:txBody>
      </p:sp>
      <p:pic>
        <p:nvPicPr>
          <p:cNvPr id="11" name="VO_001">
            <a:hlinkClick r:id="" action="ppaction://media"/>
            <a:extLst>
              <a:ext uri="{FF2B5EF4-FFF2-40B4-BE49-F238E27FC236}">
                <a16:creationId xmlns:a16="http://schemas.microsoft.com/office/drawing/2014/main" id="{4D738562-7C69-A60C-4471-4B368F2D0E4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4504"/>
    </mc:Choice>
    <mc:Fallback>
      <p:transition spd="slow" advClick="0" advTm="345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504" fill="hold"/>
                                        <p:tgtEl>
                                          <p:spTgt spid="11"/>
                                        </p:tgtEl>
                                      </p:cBhvr>
                                    </p:cmd>
                                  </p:childTnLst>
                                </p:cTn>
                              </p:par>
                              <p:par>
                                <p:cTn id="7" presetID="1" presetClass="mediacall" presetSubtype="0" fill="hold" nodeType="withEffect">
                                  <p:stCondLst>
                                    <p:cond delay="0"/>
                                  </p:stCondLst>
                                  <p:childTnLst>
                                    <p:cmd type="call" cmd="playFrom(0.0)">
                                      <p:cBhvr>
                                        <p:cTn id="8" dur="33504"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Why this problem matters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Execution Governance</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AI systems are moving from advice to action.
</a:t>
            </a: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Tool-using agents can alter accounts, infrastructure, data, and workflows.
</a:t>
            </a: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Governance must operate at the boundary where proposed intent becomes effect.</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Execution Governance</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01</a:t>
            </a:r>
            <a:endParaRPr lang="en-US" sz="850" dirty="0"/>
          </a:p>
        </p:txBody>
      </p:sp>
      <p:pic>
        <p:nvPicPr>
          <p:cNvPr id="9" name="VO_002">
            <a:hlinkClick r:id="" action="ppaction://media"/>
            <a:extLst>
              <a:ext uri="{FF2B5EF4-FFF2-40B4-BE49-F238E27FC236}">
                <a16:creationId xmlns:a16="http://schemas.microsoft.com/office/drawing/2014/main" id="{27001859-D827-7E1F-F578-D2EFA370457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4840"/>
    </mc:Choice>
    <mc:Fallback>
      <p:transition spd="slow" advClick="0" advTm="3484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840" fill="hold"/>
                                        <p:tgtEl>
                                          <p:spTgt spid="9"/>
                                        </p:tgtEl>
                                      </p:cBhvr>
                                    </p:cmd>
                                  </p:childTnLst>
                                </p:cTn>
                              </p:par>
                              <p:par>
                                <p:cTn id="7" presetID="1" presetClass="mediacall" presetSubtype="0" fill="hold" nodeType="withEffect">
                                  <p:stCondLst>
                                    <p:cond delay="0"/>
                                  </p:stCondLst>
                                  <p:childTnLst>
                                    <p:cmd type="call" cmd="playFrom(0.0)">
                                      <p:cBhvr>
                                        <p:cTn id="8" dur="3384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The problem the paper addresses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Execution Governance</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Existing controls are fragmented across AI governance, security, workflow, authorization, distributed systems, and transaction processing.
</a:t>
            </a: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The missing integration point is a common model for proposed consequential action.
</a:t>
            </a: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The paper frames runtime execution governance as an architecture problem, not a single product feature.</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Execution Governance</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02</a:t>
            </a:r>
            <a:endParaRPr lang="en-US" sz="850" dirty="0"/>
          </a:p>
        </p:txBody>
      </p:sp>
      <p:pic>
        <p:nvPicPr>
          <p:cNvPr id="9" name="VO_003">
            <a:hlinkClick r:id="" action="ppaction://media"/>
            <a:extLst>
              <a:ext uri="{FF2B5EF4-FFF2-40B4-BE49-F238E27FC236}">
                <a16:creationId xmlns:a16="http://schemas.microsoft.com/office/drawing/2014/main" id="{9C085D9D-D314-3F5C-73B3-4CE9304DA4A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5560"/>
    </mc:Choice>
    <mc:Fallback>
      <p:transition spd="slow" advClick="0" advTm="3556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560" fill="hold"/>
                                        <p:tgtEl>
                                          <p:spTgt spid="9"/>
                                        </p:tgtEl>
                                      </p:cBhvr>
                                    </p:cmd>
                                  </p:childTnLst>
                                </p:cTn>
                              </p:par>
                              <p:par>
                                <p:cTn id="7" presetID="1" presetClass="mediacall" presetSubtype="0" fill="hold" nodeType="withEffect">
                                  <p:stCondLst>
                                    <p:cond delay="0"/>
                                  </p:stCondLst>
                                  <p:childTnLst>
                                    <p:cmd type="call" cmd="playFrom(0.0)">
                                      <p:cBhvr>
                                        <p:cTn id="8" dur="3456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Core concepts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Execution Governance</a:t>
            </a:r>
            <a:endParaRPr lang="en-US" sz="800" dirty="0"/>
          </a:p>
        </p:txBody>
      </p:sp>
      <p:sp>
        <p:nvSpPr>
          <p:cNvPr id="5" name="Shape 3"/>
          <p:cNvSpPr/>
          <p:nvPr/>
        </p:nvSpPr>
        <p:spPr>
          <a:xfrm>
            <a:off x="685800" y="1508760"/>
            <a:ext cx="3505200" cy="566928"/>
          </a:xfrm>
          <a:prstGeom prst="roundRect">
            <a:avLst>
              <a:gd name="adj" fmla="val 12903"/>
            </a:avLst>
          </a:prstGeom>
          <a:solidFill>
            <a:srgbClr val="FFFFFF"/>
          </a:solidFill>
          <a:ln w="15240">
            <a:solidFill>
              <a:srgbClr val="0050A0">
                <a:alpha val="85000"/>
              </a:srgbClr>
            </a:solidFill>
            <a:prstDash val="solid"/>
          </a:ln>
        </p:spPr>
      </p:sp>
      <p:sp>
        <p:nvSpPr>
          <p:cNvPr id="6" name="Text 4"/>
          <p:cNvSpPr/>
          <p:nvPr/>
        </p:nvSpPr>
        <p:spPr>
          <a:xfrm>
            <a:off x="841248" y="1655064"/>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Proposed consequential action</a:t>
            </a:r>
            <a:endParaRPr lang="en-US" sz="1700" dirty="0"/>
          </a:p>
        </p:txBody>
      </p:sp>
      <p:sp>
        <p:nvSpPr>
          <p:cNvPr id="7" name="Shape 5"/>
          <p:cNvSpPr/>
          <p:nvPr/>
        </p:nvSpPr>
        <p:spPr>
          <a:xfrm>
            <a:off x="4419600" y="1508760"/>
            <a:ext cx="3505200" cy="566928"/>
          </a:xfrm>
          <a:prstGeom prst="roundRect">
            <a:avLst>
              <a:gd name="adj" fmla="val 12903"/>
            </a:avLst>
          </a:prstGeom>
          <a:solidFill>
            <a:srgbClr val="FFFFFF"/>
          </a:solidFill>
          <a:ln w="15240">
            <a:solidFill>
              <a:srgbClr val="0050A0">
                <a:alpha val="85000"/>
              </a:srgbClr>
            </a:solidFill>
            <a:prstDash val="solid"/>
          </a:ln>
        </p:spPr>
      </p:sp>
      <p:sp>
        <p:nvSpPr>
          <p:cNvPr id="8" name="Text 6"/>
          <p:cNvSpPr/>
          <p:nvPr/>
        </p:nvSpPr>
        <p:spPr>
          <a:xfrm>
            <a:off x="4575048" y="1655064"/>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Execution governance</a:t>
            </a:r>
            <a:endParaRPr lang="en-US" sz="1700" dirty="0"/>
          </a:p>
        </p:txBody>
      </p:sp>
      <p:sp>
        <p:nvSpPr>
          <p:cNvPr id="9" name="Shape 7"/>
          <p:cNvSpPr/>
          <p:nvPr/>
        </p:nvSpPr>
        <p:spPr>
          <a:xfrm>
            <a:off x="8153400" y="1508760"/>
            <a:ext cx="3505200" cy="566928"/>
          </a:xfrm>
          <a:prstGeom prst="roundRect">
            <a:avLst>
              <a:gd name="adj" fmla="val 12903"/>
            </a:avLst>
          </a:prstGeom>
          <a:solidFill>
            <a:srgbClr val="FFFFFF"/>
          </a:solidFill>
          <a:ln w="15240">
            <a:solidFill>
              <a:srgbClr val="0050A0">
                <a:alpha val="85000"/>
              </a:srgbClr>
            </a:solidFill>
            <a:prstDash val="solid"/>
          </a:ln>
        </p:spPr>
      </p:sp>
      <p:sp>
        <p:nvSpPr>
          <p:cNvPr id="10" name="Text 8"/>
          <p:cNvSpPr/>
          <p:nvPr/>
        </p:nvSpPr>
        <p:spPr>
          <a:xfrm>
            <a:off x="8308848" y="1655064"/>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Commit boundary</a:t>
            </a:r>
            <a:endParaRPr lang="en-US" sz="1700" dirty="0"/>
          </a:p>
        </p:txBody>
      </p:sp>
      <p:sp>
        <p:nvSpPr>
          <p:cNvPr id="11" name="Shape 9"/>
          <p:cNvSpPr/>
          <p:nvPr/>
        </p:nvSpPr>
        <p:spPr>
          <a:xfrm>
            <a:off x="685800" y="2322576"/>
            <a:ext cx="3505200" cy="566928"/>
          </a:xfrm>
          <a:prstGeom prst="roundRect">
            <a:avLst>
              <a:gd name="adj" fmla="val 12903"/>
            </a:avLst>
          </a:prstGeom>
          <a:solidFill>
            <a:srgbClr val="FFFFFF"/>
          </a:solidFill>
          <a:ln w="15240">
            <a:solidFill>
              <a:srgbClr val="0050A0">
                <a:alpha val="85000"/>
              </a:srgbClr>
            </a:solidFill>
            <a:prstDash val="solid"/>
          </a:ln>
        </p:spPr>
      </p:sp>
      <p:sp>
        <p:nvSpPr>
          <p:cNvPr id="12" name="Text 10"/>
          <p:cNvSpPr/>
          <p:nvPr/>
        </p:nvSpPr>
        <p:spPr>
          <a:xfrm>
            <a:off x="841248" y="2468880"/>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Admissibility</a:t>
            </a:r>
            <a:endParaRPr lang="en-US" sz="1700" dirty="0"/>
          </a:p>
        </p:txBody>
      </p:sp>
      <p:sp>
        <p:nvSpPr>
          <p:cNvPr id="13" name="Shape 11"/>
          <p:cNvSpPr/>
          <p:nvPr/>
        </p:nvSpPr>
        <p:spPr>
          <a:xfrm>
            <a:off x="4419600" y="2322576"/>
            <a:ext cx="3505200" cy="566928"/>
          </a:xfrm>
          <a:prstGeom prst="roundRect">
            <a:avLst>
              <a:gd name="adj" fmla="val 12903"/>
            </a:avLst>
          </a:prstGeom>
          <a:solidFill>
            <a:srgbClr val="FFFFFF"/>
          </a:solidFill>
          <a:ln w="15240">
            <a:solidFill>
              <a:srgbClr val="0050A0">
                <a:alpha val="85000"/>
              </a:srgbClr>
            </a:solidFill>
            <a:prstDash val="solid"/>
          </a:ln>
        </p:spPr>
      </p:sp>
      <p:sp>
        <p:nvSpPr>
          <p:cNvPr id="14" name="Text 12"/>
          <p:cNvSpPr/>
          <p:nvPr/>
        </p:nvSpPr>
        <p:spPr>
          <a:xfrm>
            <a:off x="4575048" y="2468880"/>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Context and canonical state</a:t>
            </a:r>
            <a:endParaRPr lang="en-US" sz="1700" dirty="0"/>
          </a:p>
        </p:txBody>
      </p:sp>
      <p:sp>
        <p:nvSpPr>
          <p:cNvPr id="15" name="Shape 13"/>
          <p:cNvSpPr/>
          <p:nvPr/>
        </p:nvSpPr>
        <p:spPr>
          <a:xfrm>
            <a:off x="8153400" y="2322576"/>
            <a:ext cx="3505200" cy="566928"/>
          </a:xfrm>
          <a:prstGeom prst="roundRect">
            <a:avLst>
              <a:gd name="adj" fmla="val 12903"/>
            </a:avLst>
          </a:prstGeom>
          <a:solidFill>
            <a:srgbClr val="FFFFFF"/>
          </a:solidFill>
          <a:ln w="15240">
            <a:solidFill>
              <a:srgbClr val="0050A0">
                <a:alpha val="85000"/>
              </a:srgbClr>
            </a:solidFill>
            <a:prstDash val="solid"/>
          </a:ln>
        </p:spPr>
      </p:sp>
      <p:sp>
        <p:nvSpPr>
          <p:cNvPr id="16" name="Text 14"/>
          <p:cNvSpPr/>
          <p:nvPr/>
        </p:nvSpPr>
        <p:spPr>
          <a:xfrm>
            <a:off x="8308848" y="2468880"/>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Governance receipt</a:t>
            </a:r>
            <a:endParaRPr lang="en-US" sz="1700" dirty="0"/>
          </a:p>
        </p:txBody>
      </p:sp>
      <p:sp>
        <p:nvSpPr>
          <p:cNvPr id="17" name="Text 15"/>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8" name="Text 16"/>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Execution Governance</a:t>
            </a:r>
            <a:endParaRPr lang="en-US" sz="850" dirty="0"/>
          </a:p>
        </p:txBody>
      </p:sp>
      <p:sp>
        <p:nvSpPr>
          <p:cNvPr id="19" name="Text 17"/>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03</a:t>
            </a:r>
            <a:endParaRPr lang="en-US" sz="850" dirty="0"/>
          </a:p>
        </p:txBody>
      </p:sp>
      <p:pic>
        <p:nvPicPr>
          <p:cNvPr id="20" name="VO_004">
            <a:hlinkClick r:id="" action="ppaction://media"/>
            <a:extLst>
              <a:ext uri="{FF2B5EF4-FFF2-40B4-BE49-F238E27FC236}">
                <a16:creationId xmlns:a16="http://schemas.microsoft.com/office/drawing/2014/main" id="{8C01D5A7-0166-1EDE-3BC0-C6E611BEADF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7960"/>
    </mc:Choice>
    <mc:Fallback>
      <p:transition spd="slow" advClick="0" advTm="3796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960" fill="hold"/>
                                        <p:tgtEl>
                                          <p:spTgt spid="20"/>
                                        </p:tgtEl>
                                      </p:cBhvr>
                                    </p:cmd>
                                  </p:childTnLst>
                                </p:cTn>
                              </p:par>
                              <p:par>
                                <p:cTn id="7" presetID="1" presetClass="mediacall" presetSubtype="0" fill="hold" nodeType="withEffect">
                                  <p:stCondLst>
                                    <p:cond delay="0"/>
                                  </p:stCondLst>
                                  <p:childTnLst>
                                    <p:cmd type="call" cmd="playFrom(0.0)">
                                      <p:cBhvr>
                                        <p:cTn id="8" dur="36960"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Key architecture / model</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Execution Governance</a:t>
            </a:r>
            <a:endParaRPr lang="en-US" sz="800" dirty="0"/>
          </a:p>
        </p:txBody>
      </p:sp>
      <p:sp>
        <p:nvSpPr>
          <p:cNvPr id="5" name="Text 3"/>
          <p:cNvSpPr/>
          <p:nvPr/>
        </p:nvSpPr>
        <p:spPr>
          <a:xfrm>
            <a:off x="713232" y="1298448"/>
            <a:ext cx="10789920" cy="566928"/>
          </a:xfrm>
          <a:prstGeom prst="rect">
            <a:avLst/>
          </a:prstGeom>
          <a:noFill/>
          <a:ln/>
        </p:spPr>
        <p:txBody>
          <a:bodyPr wrap="square" lIns="0" tIns="0" rIns="0" bIns="0" rtlCol="0" anchor="ctr">
            <a:normAutofit/>
          </a:bodyPr>
          <a:lstStyle/>
          <a:p>
            <a:pPr marL="0" indent="0">
              <a:buNone/>
            </a:pPr>
            <a:r>
              <a:rPr lang="en-US" sz="1900" b="1" dirty="0">
                <a:solidFill>
                  <a:srgbClr val="111111"/>
                </a:solidFill>
                <a:latin typeface="Aptos" pitchFamily="34" charset="0"/>
                <a:ea typeface="Aptos" pitchFamily="34" charset="-122"/>
                <a:cs typeface="Aptos" pitchFamily="34" charset="-120"/>
              </a:rPr>
              <a:t>Runtime governance is the execution-time layer that decides whether a proposed consequential action may become operationally real.</a:t>
            </a:r>
            <a:endParaRPr lang="en-US" sz="1900" dirty="0"/>
          </a:p>
        </p:txBody>
      </p:sp>
      <p:sp>
        <p:nvSpPr>
          <p:cNvPr id="6" name="Shape 4"/>
          <p:cNvSpPr/>
          <p:nvPr/>
        </p:nvSpPr>
        <p:spPr>
          <a:xfrm>
            <a:off x="2295144" y="2194560"/>
            <a:ext cx="667512" cy="237744"/>
          </a:xfrm>
          <a:prstGeom prst="chevron">
            <a:avLst/>
          </a:prstGeom>
          <a:solidFill>
            <a:srgbClr val="0050A0">
              <a:alpha val="72000"/>
            </a:srgbClr>
          </a:solidFill>
          <a:ln w="12700">
            <a:solidFill>
              <a:srgbClr val="0050A0">
                <a:alpha val="0"/>
              </a:srgbClr>
            </a:solidFill>
            <a:prstDash val="solid"/>
          </a:ln>
        </p:spPr>
      </p:sp>
      <p:sp>
        <p:nvSpPr>
          <p:cNvPr id="7" name="Shape 5"/>
          <p:cNvSpPr/>
          <p:nvPr/>
        </p:nvSpPr>
        <p:spPr>
          <a:xfrm>
            <a:off x="4626864" y="2194560"/>
            <a:ext cx="667512" cy="237744"/>
          </a:xfrm>
          <a:prstGeom prst="chevron">
            <a:avLst/>
          </a:prstGeom>
          <a:solidFill>
            <a:srgbClr val="0050A0">
              <a:alpha val="72000"/>
            </a:srgbClr>
          </a:solidFill>
          <a:ln w="12700">
            <a:solidFill>
              <a:srgbClr val="0050A0">
                <a:alpha val="0"/>
              </a:srgbClr>
            </a:solidFill>
            <a:prstDash val="solid"/>
          </a:ln>
        </p:spPr>
      </p:sp>
      <p:sp>
        <p:nvSpPr>
          <p:cNvPr id="8" name="Shape 6"/>
          <p:cNvSpPr/>
          <p:nvPr/>
        </p:nvSpPr>
        <p:spPr>
          <a:xfrm>
            <a:off x="6958584" y="2194560"/>
            <a:ext cx="667512" cy="237744"/>
          </a:xfrm>
          <a:prstGeom prst="chevron">
            <a:avLst/>
          </a:prstGeom>
          <a:solidFill>
            <a:srgbClr val="0050A0">
              <a:alpha val="72000"/>
            </a:srgbClr>
          </a:solidFill>
          <a:ln w="12700">
            <a:solidFill>
              <a:srgbClr val="0050A0">
                <a:alpha val="0"/>
              </a:srgbClr>
            </a:solidFill>
            <a:prstDash val="solid"/>
          </a:ln>
        </p:spPr>
      </p:sp>
      <p:sp>
        <p:nvSpPr>
          <p:cNvPr id="9" name="Shape 7"/>
          <p:cNvSpPr/>
          <p:nvPr/>
        </p:nvSpPr>
        <p:spPr>
          <a:xfrm>
            <a:off x="9290304" y="2194560"/>
            <a:ext cx="667512" cy="237744"/>
          </a:xfrm>
          <a:prstGeom prst="chevron">
            <a:avLst/>
          </a:prstGeom>
          <a:solidFill>
            <a:srgbClr val="0050A0">
              <a:alpha val="72000"/>
            </a:srgbClr>
          </a:solidFill>
          <a:ln w="12700">
            <a:solidFill>
              <a:srgbClr val="0050A0">
                <a:alpha val="0"/>
              </a:srgbClr>
            </a:solidFill>
            <a:prstDash val="solid"/>
          </a:ln>
        </p:spPr>
      </p:sp>
      <p:sp>
        <p:nvSpPr>
          <p:cNvPr id="10" name="Shape 8"/>
          <p:cNvSpPr/>
          <p:nvPr/>
        </p:nvSpPr>
        <p:spPr>
          <a:xfrm>
            <a:off x="685800" y="1874520"/>
            <a:ext cx="1554480" cy="877824"/>
          </a:xfrm>
          <a:prstGeom prst="roundRect">
            <a:avLst>
              <a:gd name="adj" fmla="val 8333"/>
            </a:avLst>
          </a:prstGeom>
          <a:solidFill>
            <a:srgbClr val="0050A0"/>
          </a:solidFill>
          <a:ln w="12700">
            <a:solidFill>
              <a:srgbClr val="0050A0"/>
            </a:solidFill>
            <a:prstDash val="solid"/>
          </a:ln>
        </p:spPr>
      </p:sp>
      <p:sp>
        <p:nvSpPr>
          <p:cNvPr id="11" name="Text 9"/>
          <p:cNvSpPr/>
          <p:nvPr/>
        </p:nvSpPr>
        <p:spPr>
          <a:xfrm>
            <a:off x="81381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Proposal</a:t>
            </a:r>
            <a:endParaRPr lang="en-US" sz="1350" dirty="0"/>
          </a:p>
        </p:txBody>
      </p:sp>
      <p:sp>
        <p:nvSpPr>
          <p:cNvPr id="12" name="Shape 10"/>
          <p:cNvSpPr/>
          <p:nvPr/>
        </p:nvSpPr>
        <p:spPr>
          <a:xfrm>
            <a:off x="3017520" y="1874520"/>
            <a:ext cx="1554480" cy="877824"/>
          </a:xfrm>
          <a:prstGeom prst="roundRect">
            <a:avLst>
              <a:gd name="adj" fmla="val 8333"/>
            </a:avLst>
          </a:prstGeom>
          <a:solidFill>
            <a:srgbClr val="0050A0"/>
          </a:solidFill>
          <a:ln w="12700">
            <a:solidFill>
              <a:srgbClr val="0050A0"/>
            </a:solidFill>
            <a:prstDash val="solid"/>
          </a:ln>
        </p:spPr>
      </p:sp>
      <p:sp>
        <p:nvSpPr>
          <p:cNvPr id="13" name="Text 11"/>
          <p:cNvSpPr/>
          <p:nvPr/>
        </p:nvSpPr>
        <p:spPr>
          <a:xfrm>
            <a:off x="314553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Context</a:t>
            </a:r>
            <a:endParaRPr lang="en-US" sz="1350" dirty="0"/>
          </a:p>
        </p:txBody>
      </p:sp>
      <p:sp>
        <p:nvSpPr>
          <p:cNvPr id="14" name="Shape 12"/>
          <p:cNvSpPr/>
          <p:nvPr/>
        </p:nvSpPr>
        <p:spPr>
          <a:xfrm>
            <a:off x="5349240" y="1874520"/>
            <a:ext cx="1554480" cy="877824"/>
          </a:xfrm>
          <a:prstGeom prst="roundRect">
            <a:avLst>
              <a:gd name="adj" fmla="val 8333"/>
            </a:avLst>
          </a:prstGeom>
          <a:solidFill>
            <a:srgbClr val="0050A0"/>
          </a:solidFill>
          <a:ln w="12700">
            <a:solidFill>
              <a:srgbClr val="0050A0"/>
            </a:solidFill>
            <a:prstDash val="solid"/>
          </a:ln>
        </p:spPr>
      </p:sp>
      <p:sp>
        <p:nvSpPr>
          <p:cNvPr id="15" name="Text 13"/>
          <p:cNvSpPr/>
          <p:nvPr/>
        </p:nvSpPr>
        <p:spPr>
          <a:xfrm>
            <a:off x="547725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Canonical state</a:t>
            </a:r>
            <a:endParaRPr lang="en-US" sz="1350" dirty="0"/>
          </a:p>
        </p:txBody>
      </p:sp>
      <p:sp>
        <p:nvSpPr>
          <p:cNvPr id="16" name="Shape 14"/>
          <p:cNvSpPr/>
          <p:nvPr/>
        </p:nvSpPr>
        <p:spPr>
          <a:xfrm>
            <a:off x="7680960" y="1874520"/>
            <a:ext cx="1554480" cy="877824"/>
          </a:xfrm>
          <a:prstGeom prst="roundRect">
            <a:avLst>
              <a:gd name="adj" fmla="val 8333"/>
            </a:avLst>
          </a:prstGeom>
          <a:solidFill>
            <a:srgbClr val="0050A0"/>
          </a:solidFill>
          <a:ln w="12700">
            <a:solidFill>
              <a:srgbClr val="0050A0"/>
            </a:solidFill>
            <a:prstDash val="solid"/>
          </a:ln>
        </p:spPr>
      </p:sp>
      <p:sp>
        <p:nvSpPr>
          <p:cNvPr id="17" name="Text 15"/>
          <p:cNvSpPr/>
          <p:nvPr/>
        </p:nvSpPr>
        <p:spPr>
          <a:xfrm>
            <a:off x="780897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Commit</a:t>
            </a:r>
            <a:endParaRPr lang="en-US" sz="1350" dirty="0"/>
          </a:p>
        </p:txBody>
      </p:sp>
      <p:sp>
        <p:nvSpPr>
          <p:cNvPr id="18" name="Shape 16"/>
          <p:cNvSpPr/>
          <p:nvPr/>
        </p:nvSpPr>
        <p:spPr>
          <a:xfrm>
            <a:off x="10012680" y="1874520"/>
            <a:ext cx="1554480" cy="877824"/>
          </a:xfrm>
          <a:prstGeom prst="roundRect">
            <a:avLst>
              <a:gd name="adj" fmla="val 8333"/>
            </a:avLst>
          </a:prstGeom>
          <a:solidFill>
            <a:srgbClr val="0050A0"/>
          </a:solidFill>
          <a:ln w="12700">
            <a:solidFill>
              <a:srgbClr val="0050A0"/>
            </a:solidFill>
            <a:prstDash val="solid"/>
          </a:ln>
        </p:spPr>
      </p:sp>
      <p:sp>
        <p:nvSpPr>
          <p:cNvPr id="19" name="Text 17"/>
          <p:cNvSpPr/>
          <p:nvPr/>
        </p:nvSpPr>
        <p:spPr>
          <a:xfrm>
            <a:off x="1014069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Receipt</a:t>
            </a:r>
            <a:endParaRPr lang="en-US" sz="1350" dirty="0"/>
          </a:p>
        </p:txBody>
      </p:sp>
      <p:sp>
        <p:nvSpPr>
          <p:cNvPr id="20" name="Text 18"/>
          <p:cNvSpPr/>
          <p:nvPr/>
        </p:nvSpPr>
        <p:spPr>
          <a:xfrm>
            <a:off x="713232" y="3273552"/>
            <a:ext cx="10515600" cy="1572768"/>
          </a:xfrm>
          <a:prstGeom prst="rect">
            <a:avLst/>
          </a:prstGeom>
          <a:noFill/>
          <a:ln/>
        </p:spPr>
        <p:txBody>
          <a:bodyPr wrap="square" lIns="508" tIns="508" rIns="508" bIns="508" rtlCol="0" anchor="t">
            <a:normAutofit/>
          </a:bodyPr>
          <a:lstStyle/>
          <a:p>
            <a:pPr marL="0" indent="0">
              <a:buNone/>
            </a:pPr>
            <a:r>
              <a:rPr lang="en-US" sz="1700" b="1" dirty="0">
                <a:solidFill>
                  <a:srgbClr val="0050A0"/>
                </a:solidFill>
                <a:latin typeface="Aptos" pitchFamily="34" charset="0"/>
                <a:ea typeface="Aptos" pitchFamily="34" charset="-122"/>
                <a:cs typeface="Aptos" pitchFamily="34" charset="-120"/>
              </a:rPr>
              <a:t>• </a:t>
            </a:r>
            <a:r>
              <a:rPr lang="en-US" sz="1700" dirty="0">
                <a:solidFill>
                  <a:srgbClr val="111111"/>
                </a:solidFill>
                <a:latin typeface="Aptos" pitchFamily="34" charset="0"/>
                <a:ea typeface="Aptos" pitchFamily="34" charset="-122"/>
                <a:cs typeface="Aptos" pitchFamily="34" charset="-120"/>
              </a:rPr>
              <a:t>The paper organizes the problem as a sequence of controlled transformations.
</a:t>
            </a:r>
            <a:r>
              <a:rPr lang="en-US" sz="1700" b="1" dirty="0">
                <a:solidFill>
                  <a:srgbClr val="0050A0"/>
                </a:solidFill>
                <a:latin typeface="Aptos" pitchFamily="34" charset="0"/>
                <a:ea typeface="Aptos" pitchFamily="34" charset="-122"/>
                <a:cs typeface="Aptos" pitchFamily="34" charset="-120"/>
              </a:rPr>
              <a:t>• </a:t>
            </a:r>
            <a:r>
              <a:rPr lang="en-US" sz="1700" dirty="0">
                <a:solidFill>
                  <a:srgbClr val="111111"/>
                </a:solidFill>
                <a:latin typeface="Aptos" pitchFamily="34" charset="0"/>
                <a:ea typeface="Aptos" pitchFamily="34" charset="-122"/>
                <a:cs typeface="Aptos" pitchFamily="34" charset="-120"/>
              </a:rPr>
              <a:t>Each step preserves a different governance property.
</a:t>
            </a:r>
            <a:r>
              <a:rPr lang="en-US" sz="1700" b="1" dirty="0">
                <a:solidFill>
                  <a:srgbClr val="0050A0"/>
                </a:solidFill>
                <a:latin typeface="Aptos" pitchFamily="34" charset="0"/>
                <a:ea typeface="Aptos" pitchFamily="34" charset="-122"/>
                <a:cs typeface="Aptos" pitchFamily="34" charset="-120"/>
              </a:rPr>
              <a:t>• </a:t>
            </a:r>
            <a:r>
              <a:rPr lang="en-US" sz="1700" dirty="0">
                <a:solidFill>
                  <a:srgbClr val="111111"/>
                </a:solidFill>
                <a:latin typeface="Aptos" pitchFamily="34" charset="0"/>
                <a:ea typeface="Aptos" pitchFamily="34" charset="-122"/>
                <a:cs typeface="Aptos" pitchFamily="34" charset="-120"/>
              </a:rPr>
              <a:t>The model is useful because it exposes where ordinary workflows collapse governance distinctions.</a:t>
            </a:r>
            <a:endParaRPr lang="en-US" sz="1700" dirty="0"/>
          </a:p>
        </p:txBody>
      </p:sp>
      <p:sp>
        <p:nvSpPr>
          <p:cNvPr id="21" name="Text 19"/>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22" name="Text 20"/>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Execution Governance</a:t>
            </a:r>
            <a:endParaRPr lang="en-US" sz="850" dirty="0"/>
          </a:p>
        </p:txBody>
      </p:sp>
      <p:sp>
        <p:nvSpPr>
          <p:cNvPr id="23" name="Text 21"/>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04</a:t>
            </a:r>
            <a:endParaRPr lang="en-US" sz="850" dirty="0"/>
          </a:p>
        </p:txBody>
      </p:sp>
      <p:pic>
        <p:nvPicPr>
          <p:cNvPr id="24" name="VO_005">
            <a:hlinkClick r:id="" action="ppaction://media"/>
            <a:extLst>
              <a:ext uri="{FF2B5EF4-FFF2-40B4-BE49-F238E27FC236}">
                <a16:creationId xmlns:a16="http://schemas.microsoft.com/office/drawing/2014/main" id="{BDBDC7EE-C4C5-ECD4-D77D-5190B90A873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9088"/>
    </mc:Choice>
    <mc:Fallback>
      <p:transition spd="slow" advClick="0" advTm="3908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88" fill="hold"/>
                                        <p:tgtEl>
                                          <p:spTgt spid="24"/>
                                        </p:tgtEl>
                                      </p:cBhvr>
                                    </p:cmd>
                                  </p:childTnLst>
                                </p:cTn>
                              </p:par>
                              <p:par>
                                <p:cTn id="7" presetID="1" presetClass="mediacall" presetSubtype="0" fill="hold" nodeType="withEffect">
                                  <p:stCondLst>
                                    <p:cond delay="0"/>
                                  </p:stCondLst>
                                  <p:childTnLst>
                                    <p:cmd type="call" cmd="playFrom(0.0)">
                                      <p:cBhvr>
                                        <p:cTn id="8" dur="38088"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Critical distinctions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Execution Governance</a:t>
            </a:r>
            <a:endParaRPr lang="en-US" sz="800" dirty="0"/>
          </a:p>
        </p:txBody>
      </p:sp>
      <p:sp>
        <p:nvSpPr>
          <p:cNvPr id="5" name="Shape 3"/>
          <p:cNvSpPr/>
          <p:nvPr/>
        </p:nvSpPr>
        <p:spPr>
          <a:xfrm>
            <a:off x="749808" y="1280160"/>
            <a:ext cx="4983480" cy="274320"/>
          </a:xfrm>
          <a:prstGeom prst="rect">
            <a:avLst/>
          </a:prstGeom>
          <a:solidFill>
            <a:srgbClr val="0050A0"/>
          </a:solidFill>
          <a:ln w="12700">
            <a:solidFill>
              <a:srgbClr val="0050A0"/>
            </a:solidFill>
            <a:prstDash val="solid"/>
          </a:ln>
        </p:spPr>
      </p:sp>
      <p:sp>
        <p:nvSpPr>
          <p:cNvPr id="6" name="Shape 4"/>
          <p:cNvSpPr/>
          <p:nvPr/>
        </p:nvSpPr>
        <p:spPr>
          <a:xfrm>
            <a:off x="6309360" y="1280160"/>
            <a:ext cx="4983480" cy="274320"/>
          </a:xfrm>
          <a:prstGeom prst="rect">
            <a:avLst/>
          </a:prstGeom>
          <a:solidFill>
            <a:srgbClr val="002050"/>
          </a:solidFill>
          <a:ln w="12700">
            <a:solidFill>
              <a:srgbClr val="002050"/>
            </a:solidFill>
            <a:prstDash val="solid"/>
          </a:ln>
        </p:spPr>
      </p:sp>
      <p:sp>
        <p:nvSpPr>
          <p:cNvPr id="7" name="Text 5"/>
          <p:cNvSpPr/>
          <p:nvPr/>
        </p:nvSpPr>
        <p:spPr>
          <a:xfrm>
            <a:off x="886968" y="1316736"/>
            <a:ext cx="3383280" cy="146304"/>
          </a:xfrm>
          <a:prstGeom prst="rect">
            <a:avLst/>
          </a:prstGeom>
          <a:noFill/>
          <a:ln/>
        </p:spPr>
        <p:txBody>
          <a:bodyPr wrap="square" lIns="0" tIns="0" rIns="0" bIns="0" rtlCol="0" anchor="ctr"/>
          <a:lstStyle/>
          <a:p>
            <a:pPr marL="0" indent="0">
              <a:buNone/>
            </a:pPr>
            <a:r>
              <a:rPr lang="en-US" sz="900" b="1" dirty="0">
                <a:solidFill>
                  <a:srgbClr val="FFFFFF"/>
                </a:solidFill>
                <a:latin typeface="Aptos" pitchFamily="34" charset="0"/>
                <a:ea typeface="Aptos" pitchFamily="34" charset="-122"/>
                <a:cs typeface="Aptos" pitchFamily="34" charset="-120"/>
              </a:rPr>
              <a:t>Term</a:t>
            </a:r>
            <a:endParaRPr lang="en-US" sz="900" dirty="0"/>
          </a:p>
        </p:txBody>
      </p:sp>
      <p:sp>
        <p:nvSpPr>
          <p:cNvPr id="8" name="Text 6"/>
          <p:cNvSpPr/>
          <p:nvPr/>
        </p:nvSpPr>
        <p:spPr>
          <a:xfrm>
            <a:off x="6446520" y="1316736"/>
            <a:ext cx="3383280" cy="146304"/>
          </a:xfrm>
          <a:prstGeom prst="rect">
            <a:avLst/>
          </a:prstGeom>
          <a:noFill/>
          <a:ln/>
        </p:spPr>
        <p:txBody>
          <a:bodyPr wrap="square" lIns="0" tIns="0" rIns="0" bIns="0" rtlCol="0" anchor="ctr"/>
          <a:lstStyle/>
          <a:p>
            <a:pPr marL="0" indent="0">
              <a:buNone/>
            </a:pPr>
            <a:r>
              <a:rPr lang="en-US" sz="900" b="1" dirty="0">
                <a:solidFill>
                  <a:srgbClr val="FFFFFF"/>
                </a:solidFill>
                <a:latin typeface="Aptos" pitchFamily="34" charset="0"/>
                <a:ea typeface="Aptos" pitchFamily="34" charset="-122"/>
                <a:cs typeface="Aptos" pitchFamily="34" charset="-120"/>
              </a:rPr>
              <a:t>Meaning</a:t>
            </a:r>
            <a:endParaRPr lang="en-US" sz="900" dirty="0"/>
          </a:p>
        </p:txBody>
      </p:sp>
      <p:sp>
        <p:nvSpPr>
          <p:cNvPr id="9" name="Shape 7"/>
          <p:cNvSpPr/>
          <p:nvPr/>
        </p:nvSpPr>
        <p:spPr>
          <a:xfrm>
            <a:off x="749808" y="1645920"/>
            <a:ext cx="4983480" cy="658368"/>
          </a:xfrm>
          <a:prstGeom prst="roundRect">
            <a:avLst>
              <a:gd name="adj" fmla="val 8333"/>
            </a:avLst>
          </a:prstGeom>
          <a:solidFill>
            <a:srgbClr val="FFFFFF"/>
          </a:solidFill>
          <a:ln w="12700">
            <a:solidFill>
              <a:srgbClr val="D8DDE5"/>
            </a:solidFill>
            <a:prstDash val="solid"/>
          </a:ln>
        </p:spPr>
      </p:sp>
      <p:sp>
        <p:nvSpPr>
          <p:cNvPr id="10" name="Shape 8"/>
          <p:cNvSpPr/>
          <p:nvPr/>
        </p:nvSpPr>
        <p:spPr>
          <a:xfrm>
            <a:off x="6309360" y="1645920"/>
            <a:ext cx="4983480" cy="658368"/>
          </a:xfrm>
          <a:prstGeom prst="roundRect">
            <a:avLst>
              <a:gd name="adj" fmla="val 8333"/>
            </a:avLst>
          </a:prstGeom>
          <a:solidFill>
            <a:srgbClr val="FFFFFF"/>
          </a:solidFill>
          <a:ln w="12700">
            <a:solidFill>
              <a:srgbClr val="D8DDE5"/>
            </a:solidFill>
            <a:prstDash val="solid"/>
          </a:ln>
        </p:spPr>
      </p:sp>
      <p:sp>
        <p:nvSpPr>
          <p:cNvPr id="11" name="Text 9"/>
          <p:cNvSpPr/>
          <p:nvPr/>
        </p:nvSpPr>
        <p:spPr>
          <a:xfrm>
            <a:off x="914400" y="18196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50A0"/>
                </a:solidFill>
                <a:latin typeface="Aptos" pitchFamily="34" charset="0"/>
                <a:ea typeface="Aptos" pitchFamily="34" charset="-122"/>
                <a:cs typeface="Aptos" pitchFamily="34" charset="-120"/>
              </a:rPr>
              <a:t>Design governance</a:t>
            </a:r>
            <a:endParaRPr lang="en-US" sz="1600" dirty="0"/>
          </a:p>
        </p:txBody>
      </p:sp>
      <p:sp>
        <p:nvSpPr>
          <p:cNvPr id="12" name="Text 10"/>
          <p:cNvSpPr/>
          <p:nvPr/>
        </p:nvSpPr>
        <p:spPr>
          <a:xfrm>
            <a:off x="6473952" y="18013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What a system may be built to do</a:t>
            </a:r>
            <a:endParaRPr lang="en-US" sz="1500" dirty="0"/>
          </a:p>
        </p:txBody>
      </p:sp>
      <p:sp>
        <p:nvSpPr>
          <p:cNvPr id="13" name="Shape 11"/>
          <p:cNvSpPr/>
          <p:nvPr/>
        </p:nvSpPr>
        <p:spPr>
          <a:xfrm>
            <a:off x="749808" y="2560320"/>
            <a:ext cx="4983480" cy="658368"/>
          </a:xfrm>
          <a:prstGeom prst="roundRect">
            <a:avLst>
              <a:gd name="adj" fmla="val 8333"/>
            </a:avLst>
          </a:prstGeom>
          <a:solidFill>
            <a:srgbClr val="FFFFFF"/>
          </a:solidFill>
          <a:ln w="12700">
            <a:solidFill>
              <a:srgbClr val="D8DDE5"/>
            </a:solidFill>
            <a:prstDash val="solid"/>
          </a:ln>
        </p:spPr>
      </p:sp>
      <p:sp>
        <p:nvSpPr>
          <p:cNvPr id="14" name="Shape 12"/>
          <p:cNvSpPr/>
          <p:nvPr/>
        </p:nvSpPr>
        <p:spPr>
          <a:xfrm>
            <a:off x="6309360" y="2560320"/>
            <a:ext cx="4983480" cy="658368"/>
          </a:xfrm>
          <a:prstGeom prst="roundRect">
            <a:avLst>
              <a:gd name="adj" fmla="val 8333"/>
            </a:avLst>
          </a:prstGeom>
          <a:solidFill>
            <a:srgbClr val="FFFFFF"/>
          </a:solidFill>
          <a:ln w="12700">
            <a:solidFill>
              <a:srgbClr val="D8DDE5"/>
            </a:solidFill>
            <a:prstDash val="solid"/>
          </a:ln>
        </p:spPr>
      </p:sp>
      <p:sp>
        <p:nvSpPr>
          <p:cNvPr id="15" name="Text 13"/>
          <p:cNvSpPr/>
          <p:nvPr/>
        </p:nvSpPr>
        <p:spPr>
          <a:xfrm>
            <a:off x="914400" y="27340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50A0"/>
                </a:solidFill>
                <a:latin typeface="Aptos" pitchFamily="34" charset="0"/>
                <a:ea typeface="Aptos" pitchFamily="34" charset="-122"/>
                <a:cs typeface="Aptos" pitchFamily="34" charset="-120"/>
              </a:rPr>
              <a:t>Execution governance</a:t>
            </a:r>
            <a:endParaRPr lang="en-US" sz="1600" dirty="0"/>
          </a:p>
        </p:txBody>
      </p:sp>
      <p:sp>
        <p:nvSpPr>
          <p:cNvPr id="16" name="Text 14"/>
          <p:cNvSpPr/>
          <p:nvPr/>
        </p:nvSpPr>
        <p:spPr>
          <a:xfrm>
            <a:off x="6473952" y="27157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Whether this action may execute now</a:t>
            </a:r>
            <a:endParaRPr lang="en-US" sz="1500" dirty="0"/>
          </a:p>
        </p:txBody>
      </p:sp>
      <p:sp>
        <p:nvSpPr>
          <p:cNvPr id="17" name="Shape 15"/>
          <p:cNvSpPr/>
          <p:nvPr/>
        </p:nvSpPr>
        <p:spPr>
          <a:xfrm>
            <a:off x="749808" y="3474720"/>
            <a:ext cx="4983480" cy="658368"/>
          </a:xfrm>
          <a:prstGeom prst="roundRect">
            <a:avLst>
              <a:gd name="adj" fmla="val 8333"/>
            </a:avLst>
          </a:prstGeom>
          <a:solidFill>
            <a:srgbClr val="FFFFFF"/>
          </a:solidFill>
          <a:ln w="12700">
            <a:solidFill>
              <a:srgbClr val="D8DDE5"/>
            </a:solidFill>
            <a:prstDash val="solid"/>
          </a:ln>
        </p:spPr>
      </p:sp>
      <p:sp>
        <p:nvSpPr>
          <p:cNvPr id="18" name="Shape 16"/>
          <p:cNvSpPr/>
          <p:nvPr/>
        </p:nvSpPr>
        <p:spPr>
          <a:xfrm>
            <a:off x="6309360" y="3474720"/>
            <a:ext cx="4983480" cy="658368"/>
          </a:xfrm>
          <a:prstGeom prst="roundRect">
            <a:avLst>
              <a:gd name="adj" fmla="val 8333"/>
            </a:avLst>
          </a:prstGeom>
          <a:solidFill>
            <a:srgbClr val="FFFFFF"/>
          </a:solidFill>
          <a:ln w="12700">
            <a:solidFill>
              <a:srgbClr val="D8DDE5"/>
            </a:solidFill>
            <a:prstDash val="solid"/>
          </a:ln>
        </p:spPr>
      </p:sp>
      <p:sp>
        <p:nvSpPr>
          <p:cNvPr id="19" name="Text 17"/>
          <p:cNvSpPr/>
          <p:nvPr/>
        </p:nvSpPr>
        <p:spPr>
          <a:xfrm>
            <a:off x="914400" y="36484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50A0"/>
                </a:solidFill>
                <a:latin typeface="Aptos" pitchFamily="34" charset="0"/>
                <a:ea typeface="Aptos" pitchFamily="34" charset="-122"/>
                <a:cs typeface="Aptos" pitchFamily="34" charset="-120"/>
              </a:rPr>
              <a:t>Logging</a:t>
            </a:r>
            <a:endParaRPr lang="en-US" sz="1600" dirty="0"/>
          </a:p>
        </p:txBody>
      </p:sp>
      <p:sp>
        <p:nvSpPr>
          <p:cNvPr id="20" name="Text 18"/>
          <p:cNvSpPr/>
          <p:nvPr/>
        </p:nvSpPr>
        <p:spPr>
          <a:xfrm>
            <a:off x="6473952" y="36301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What happened</a:t>
            </a:r>
            <a:endParaRPr lang="en-US" sz="1500" dirty="0"/>
          </a:p>
        </p:txBody>
      </p:sp>
      <p:sp>
        <p:nvSpPr>
          <p:cNvPr id="21" name="Shape 19"/>
          <p:cNvSpPr/>
          <p:nvPr/>
        </p:nvSpPr>
        <p:spPr>
          <a:xfrm>
            <a:off x="749808" y="4389120"/>
            <a:ext cx="4983480" cy="658368"/>
          </a:xfrm>
          <a:prstGeom prst="roundRect">
            <a:avLst>
              <a:gd name="adj" fmla="val 8333"/>
            </a:avLst>
          </a:prstGeom>
          <a:solidFill>
            <a:srgbClr val="FFFFFF"/>
          </a:solidFill>
          <a:ln w="12700">
            <a:solidFill>
              <a:srgbClr val="D8DDE5"/>
            </a:solidFill>
            <a:prstDash val="solid"/>
          </a:ln>
        </p:spPr>
      </p:sp>
      <p:sp>
        <p:nvSpPr>
          <p:cNvPr id="22" name="Shape 20"/>
          <p:cNvSpPr/>
          <p:nvPr/>
        </p:nvSpPr>
        <p:spPr>
          <a:xfrm>
            <a:off x="6309360" y="4389120"/>
            <a:ext cx="4983480" cy="658368"/>
          </a:xfrm>
          <a:prstGeom prst="roundRect">
            <a:avLst>
              <a:gd name="adj" fmla="val 8333"/>
            </a:avLst>
          </a:prstGeom>
          <a:solidFill>
            <a:srgbClr val="FFFFFF"/>
          </a:solidFill>
          <a:ln w="12700">
            <a:solidFill>
              <a:srgbClr val="D8DDE5"/>
            </a:solidFill>
            <a:prstDash val="solid"/>
          </a:ln>
        </p:spPr>
      </p:sp>
      <p:sp>
        <p:nvSpPr>
          <p:cNvPr id="23" name="Text 21"/>
          <p:cNvSpPr/>
          <p:nvPr/>
        </p:nvSpPr>
        <p:spPr>
          <a:xfrm>
            <a:off x="914400" y="45628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50A0"/>
                </a:solidFill>
                <a:latin typeface="Aptos" pitchFamily="34" charset="0"/>
                <a:ea typeface="Aptos" pitchFamily="34" charset="-122"/>
                <a:cs typeface="Aptos" pitchFamily="34" charset="-120"/>
              </a:rPr>
              <a:t>Governance receipt</a:t>
            </a:r>
            <a:endParaRPr lang="en-US" sz="1600" dirty="0"/>
          </a:p>
        </p:txBody>
      </p:sp>
      <p:sp>
        <p:nvSpPr>
          <p:cNvPr id="24" name="Text 22"/>
          <p:cNvSpPr/>
          <p:nvPr/>
        </p:nvSpPr>
        <p:spPr>
          <a:xfrm>
            <a:off x="6473952" y="45445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Why execution was admissible or refused</a:t>
            </a:r>
            <a:endParaRPr lang="en-US" sz="1500" dirty="0"/>
          </a:p>
        </p:txBody>
      </p:sp>
      <p:sp>
        <p:nvSpPr>
          <p:cNvPr id="25" name="Text 23"/>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26" name="Text 24"/>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Execution Governance</a:t>
            </a:r>
            <a:endParaRPr lang="en-US" sz="850" dirty="0"/>
          </a:p>
        </p:txBody>
      </p:sp>
      <p:sp>
        <p:nvSpPr>
          <p:cNvPr id="27" name="Text 25"/>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05</a:t>
            </a:r>
            <a:endParaRPr lang="en-US" sz="850" dirty="0"/>
          </a:p>
        </p:txBody>
      </p:sp>
      <p:pic>
        <p:nvPicPr>
          <p:cNvPr id="28" name="VO_006">
            <a:hlinkClick r:id="" action="ppaction://media"/>
            <a:extLst>
              <a:ext uri="{FF2B5EF4-FFF2-40B4-BE49-F238E27FC236}">
                <a16:creationId xmlns:a16="http://schemas.microsoft.com/office/drawing/2014/main" id="{75485EBD-9401-65B9-D3D5-70C3563631B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3568"/>
    </mc:Choice>
    <mc:Fallback>
      <p:transition spd="slow" advClick="0" advTm="3356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568" fill="hold"/>
                                        <p:tgtEl>
                                          <p:spTgt spid="28"/>
                                        </p:tgtEl>
                                      </p:cBhvr>
                                    </p:cmd>
                                  </p:childTnLst>
                                </p:cTn>
                              </p:par>
                              <p:par>
                                <p:cTn id="7" presetID="1" presetClass="mediacall" presetSubtype="0" fill="hold" nodeType="withEffect">
                                  <p:stCondLst>
                                    <p:cond delay="0"/>
                                  </p:stCondLst>
                                  <p:childTnLst>
                                    <p:cmd type="call" cmd="playFrom(0.0)">
                                      <p:cBhvr>
                                        <p:cTn id="8" dur="32568"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Worked example</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Execution Governance</a:t>
            </a:r>
            <a:endParaRPr lang="en-US" sz="800" dirty="0"/>
          </a:p>
        </p:txBody>
      </p:sp>
      <p:sp>
        <p:nvSpPr>
          <p:cNvPr id="5" name="Text 3"/>
          <p:cNvSpPr/>
          <p:nvPr/>
        </p:nvSpPr>
        <p:spPr>
          <a:xfrm>
            <a:off x="713232" y="1353312"/>
            <a:ext cx="10698480" cy="2423160"/>
          </a:xfrm>
          <a:prstGeom prst="rect">
            <a:avLst/>
          </a:prstGeom>
          <a:noFill/>
          <a:ln/>
        </p:spPr>
        <p:txBody>
          <a:bodyPr wrap="square" lIns="508" tIns="508" rIns="508" bIns="508" rtlCol="0" anchor="t">
            <a:normAutofit/>
          </a:bodyPr>
          <a:lstStyle/>
          <a:p>
            <a:pPr marL="0" indent="0">
              <a:buNone/>
            </a:pPr>
            <a:r>
              <a:rPr lang="en-US" sz="2100" b="1" dirty="0">
                <a:solidFill>
                  <a:srgbClr val="0050A0"/>
                </a:solidFill>
                <a:latin typeface="Aptos" pitchFamily="34" charset="0"/>
                <a:ea typeface="Aptos" pitchFamily="34" charset="-122"/>
                <a:cs typeface="Aptos" pitchFamily="34" charset="-120"/>
              </a:rPr>
              <a:t>• </a:t>
            </a:r>
            <a:r>
              <a:rPr lang="en-US" sz="2100" dirty="0">
                <a:solidFill>
                  <a:srgbClr val="111111"/>
                </a:solidFill>
                <a:latin typeface="Aptos" pitchFamily="34" charset="0"/>
                <a:ea typeface="Aptos" pitchFamily="34" charset="-122"/>
                <a:cs typeface="Aptos" pitchFamily="34" charset="-120"/>
              </a:rPr>
              <a:t>An agent proposes privileged account revocation after detecting anomalous activity.
</a:t>
            </a:r>
            <a:r>
              <a:rPr lang="en-US" sz="2100" b="1" dirty="0">
                <a:solidFill>
                  <a:srgbClr val="0050A0"/>
                </a:solidFill>
                <a:latin typeface="Aptos" pitchFamily="34" charset="0"/>
                <a:ea typeface="Aptos" pitchFamily="34" charset="-122"/>
                <a:cs typeface="Aptos" pitchFamily="34" charset="-120"/>
              </a:rPr>
              <a:t>• </a:t>
            </a:r>
            <a:r>
              <a:rPr lang="en-US" sz="2100" dirty="0">
                <a:solidFill>
                  <a:srgbClr val="111111"/>
                </a:solidFill>
                <a:latin typeface="Aptos" pitchFamily="34" charset="0"/>
                <a:ea typeface="Aptos" pitchFamily="34" charset="-122"/>
                <a:cs typeface="Aptos" pitchFamily="34" charset="-120"/>
              </a:rPr>
              <a:t>Runtime governance checks identity, evidence, policy, current incident state, and authority.
</a:t>
            </a:r>
            <a:r>
              <a:rPr lang="en-US" sz="2100" b="1" dirty="0">
                <a:solidFill>
                  <a:srgbClr val="0050A0"/>
                </a:solidFill>
                <a:latin typeface="Aptos" pitchFamily="34" charset="0"/>
                <a:ea typeface="Aptos" pitchFamily="34" charset="-122"/>
                <a:cs typeface="Aptos" pitchFamily="34" charset="-120"/>
              </a:rPr>
              <a:t>• </a:t>
            </a:r>
            <a:r>
              <a:rPr lang="en-US" sz="2100" dirty="0">
                <a:solidFill>
                  <a:srgbClr val="111111"/>
                </a:solidFill>
                <a:latin typeface="Aptos" pitchFamily="34" charset="0"/>
                <a:ea typeface="Aptos" pitchFamily="34" charset="-122"/>
                <a:cs typeface="Aptos" pitchFamily="34" charset="-120"/>
              </a:rPr>
              <a:t>The action is authorized, refused, or escalated before operational effect.</a:t>
            </a:r>
            <a:endParaRPr lang="en-US" sz="2100" dirty="0"/>
          </a:p>
        </p:txBody>
      </p:sp>
      <p:sp>
        <p:nvSpPr>
          <p:cNvPr id="6" name="Shape 4"/>
          <p:cNvSpPr/>
          <p:nvPr/>
        </p:nvSpPr>
        <p:spPr>
          <a:xfrm>
            <a:off x="2267712" y="4535424"/>
            <a:ext cx="960120" cy="0"/>
          </a:xfrm>
          <a:prstGeom prst="line">
            <a:avLst/>
          </a:prstGeom>
          <a:noFill/>
          <a:ln w="26670">
            <a:solidFill>
              <a:srgbClr val="0050A0"/>
            </a:solidFill>
            <a:prstDash val="solid"/>
            <a:headEnd type="none"/>
            <a:tailEnd type="triangle"/>
          </a:ln>
        </p:spPr>
      </p:sp>
      <p:sp>
        <p:nvSpPr>
          <p:cNvPr id="7" name="Shape 5"/>
          <p:cNvSpPr/>
          <p:nvPr/>
        </p:nvSpPr>
        <p:spPr>
          <a:xfrm>
            <a:off x="5010912" y="4535424"/>
            <a:ext cx="960120" cy="0"/>
          </a:xfrm>
          <a:prstGeom prst="line">
            <a:avLst/>
          </a:prstGeom>
          <a:noFill/>
          <a:ln w="26670">
            <a:solidFill>
              <a:srgbClr val="0050A0"/>
            </a:solidFill>
            <a:prstDash val="solid"/>
            <a:headEnd type="none"/>
            <a:tailEnd type="triangle"/>
          </a:ln>
        </p:spPr>
      </p:sp>
      <p:sp>
        <p:nvSpPr>
          <p:cNvPr id="8" name="Shape 6"/>
          <p:cNvSpPr/>
          <p:nvPr/>
        </p:nvSpPr>
        <p:spPr>
          <a:xfrm>
            <a:off x="7754112" y="4535424"/>
            <a:ext cx="960120" cy="0"/>
          </a:xfrm>
          <a:prstGeom prst="line">
            <a:avLst/>
          </a:prstGeom>
          <a:noFill/>
          <a:ln w="26670">
            <a:solidFill>
              <a:srgbClr val="0050A0"/>
            </a:solidFill>
            <a:prstDash val="solid"/>
            <a:headEnd type="none"/>
            <a:tailEnd type="triangle"/>
          </a:ln>
        </p:spPr>
      </p:sp>
      <p:sp>
        <p:nvSpPr>
          <p:cNvPr id="9" name="Text 7"/>
          <p:cNvSpPr/>
          <p:nvPr/>
        </p:nvSpPr>
        <p:spPr>
          <a:xfrm>
            <a:off x="7315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334155"/>
                </a:solidFill>
                <a:latin typeface="Aptos Display" pitchFamily="34" charset="0"/>
                <a:ea typeface="Aptos Display" pitchFamily="34" charset="-122"/>
                <a:cs typeface="Aptos Display" pitchFamily="34" charset="-120"/>
              </a:rPr>
              <a:t>Signal</a:t>
            </a:r>
            <a:endParaRPr lang="en-US" sz="1800" dirty="0"/>
          </a:p>
        </p:txBody>
      </p:sp>
      <p:sp>
        <p:nvSpPr>
          <p:cNvPr id="10" name="Text 8"/>
          <p:cNvSpPr/>
          <p:nvPr/>
        </p:nvSpPr>
        <p:spPr>
          <a:xfrm>
            <a:off x="12893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1</a:t>
            </a:r>
            <a:endParaRPr lang="en-US" sz="1000" dirty="0"/>
          </a:p>
        </p:txBody>
      </p:sp>
      <p:sp>
        <p:nvSpPr>
          <p:cNvPr id="11" name="Text 9"/>
          <p:cNvSpPr/>
          <p:nvPr/>
        </p:nvSpPr>
        <p:spPr>
          <a:xfrm>
            <a:off x="34747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0050A0"/>
                </a:solidFill>
                <a:latin typeface="Aptos Display" pitchFamily="34" charset="0"/>
                <a:ea typeface="Aptos Display" pitchFamily="34" charset="-122"/>
                <a:cs typeface="Aptos Display" pitchFamily="34" charset="-120"/>
              </a:rPr>
              <a:t>Proposal</a:t>
            </a:r>
            <a:endParaRPr lang="en-US" sz="1800" dirty="0"/>
          </a:p>
        </p:txBody>
      </p:sp>
      <p:sp>
        <p:nvSpPr>
          <p:cNvPr id="12" name="Text 10"/>
          <p:cNvSpPr/>
          <p:nvPr/>
        </p:nvSpPr>
        <p:spPr>
          <a:xfrm>
            <a:off x="40325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2</a:t>
            </a:r>
            <a:endParaRPr lang="en-US" sz="1000" dirty="0"/>
          </a:p>
        </p:txBody>
      </p:sp>
      <p:sp>
        <p:nvSpPr>
          <p:cNvPr id="13" name="Text 11"/>
          <p:cNvSpPr/>
          <p:nvPr/>
        </p:nvSpPr>
        <p:spPr>
          <a:xfrm>
            <a:off x="62179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0050A0"/>
                </a:solidFill>
                <a:latin typeface="Aptos Display" pitchFamily="34" charset="0"/>
                <a:ea typeface="Aptos Display" pitchFamily="34" charset="-122"/>
                <a:cs typeface="Aptos Display" pitchFamily="34" charset="-120"/>
              </a:rPr>
              <a:t>Governance</a:t>
            </a:r>
            <a:endParaRPr lang="en-US" sz="1800" dirty="0"/>
          </a:p>
        </p:txBody>
      </p:sp>
      <p:sp>
        <p:nvSpPr>
          <p:cNvPr id="14" name="Text 12"/>
          <p:cNvSpPr/>
          <p:nvPr/>
        </p:nvSpPr>
        <p:spPr>
          <a:xfrm>
            <a:off x="67757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3</a:t>
            </a:r>
            <a:endParaRPr lang="en-US" sz="1000" dirty="0"/>
          </a:p>
        </p:txBody>
      </p:sp>
      <p:sp>
        <p:nvSpPr>
          <p:cNvPr id="15" name="Text 13"/>
          <p:cNvSpPr/>
          <p:nvPr/>
        </p:nvSpPr>
        <p:spPr>
          <a:xfrm>
            <a:off x="89611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0050A0"/>
                </a:solidFill>
                <a:latin typeface="Aptos Display" pitchFamily="34" charset="0"/>
                <a:ea typeface="Aptos Display" pitchFamily="34" charset="-122"/>
                <a:cs typeface="Aptos Display" pitchFamily="34" charset="-120"/>
              </a:rPr>
              <a:t>Outcome</a:t>
            </a:r>
            <a:endParaRPr lang="en-US" sz="1800" dirty="0"/>
          </a:p>
        </p:txBody>
      </p:sp>
      <p:sp>
        <p:nvSpPr>
          <p:cNvPr id="16" name="Text 14"/>
          <p:cNvSpPr/>
          <p:nvPr/>
        </p:nvSpPr>
        <p:spPr>
          <a:xfrm>
            <a:off x="95189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4</a:t>
            </a:r>
            <a:endParaRPr lang="en-US" sz="1000" dirty="0"/>
          </a:p>
        </p:txBody>
      </p:sp>
      <p:sp>
        <p:nvSpPr>
          <p:cNvPr id="17" name="Text 15"/>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8" name="Text 16"/>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Execution Governance</a:t>
            </a:r>
            <a:endParaRPr lang="en-US" sz="850" dirty="0"/>
          </a:p>
        </p:txBody>
      </p:sp>
      <p:sp>
        <p:nvSpPr>
          <p:cNvPr id="19" name="Text 17"/>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06</a:t>
            </a:r>
            <a:endParaRPr lang="en-US" sz="850" dirty="0"/>
          </a:p>
        </p:txBody>
      </p:sp>
      <p:pic>
        <p:nvPicPr>
          <p:cNvPr id="20" name="VO_007">
            <a:hlinkClick r:id="" action="ppaction://media"/>
            <a:extLst>
              <a:ext uri="{FF2B5EF4-FFF2-40B4-BE49-F238E27FC236}">
                <a16:creationId xmlns:a16="http://schemas.microsoft.com/office/drawing/2014/main" id="{E7509528-2D80-0C53-34F5-4CB6872C882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4936"/>
    </mc:Choice>
    <mc:Fallback>
      <p:transition spd="slow" advClick="0" advTm="3493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936" fill="hold"/>
                                        <p:tgtEl>
                                          <p:spTgt spid="20"/>
                                        </p:tgtEl>
                                      </p:cBhvr>
                                    </p:cmd>
                                  </p:childTnLst>
                                </p:cTn>
                              </p:par>
                              <p:par>
                                <p:cTn id="7" presetID="1" presetClass="mediacall" presetSubtype="0" fill="hold" nodeType="withEffect">
                                  <p:stCondLst>
                                    <p:cond delay="0"/>
                                  </p:stCondLst>
                                  <p:childTnLst>
                                    <p:cmd type="call" cmd="playFrom(0.0)">
                                      <p:cBhvr>
                                        <p:cTn id="8" dur="33936"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What the paper contributes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Execution Governance</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Synthesizes a cross-domain property model for execution-time governance.
</a:t>
            </a: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Shows that many mechanisms already exist but are not architecturally integrated.
</a:t>
            </a: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Clarifies the proposal-context-state-commit-receipt sequence.</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Execution Governance</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07</a:t>
            </a:r>
            <a:endParaRPr lang="en-US" sz="850" dirty="0"/>
          </a:p>
        </p:txBody>
      </p:sp>
      <p:pic>
        <p:nvPicPr>
          <p:cNvPr id="9" name="VO_008">
            <a:hlinkClick r:id="" action="ppaction://media"/>
            <a:extLst>
              <a:ext uri="{FF2B5EF4-FFF2-40B4-BE49-F238E27FC236}">
                <a16:creationId xmlns:a16="http://schemas.microsoft.com/office/drawing/2014/main" id="{5FDE8C46-A54E-BB73-40AB-DEFBCE6CE71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4768"/>
    </mc:Choice>
    <mc:Fallback>
      <p:transition spd="slow" advClick="0" advTm="3476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768" fill="hold"/>
                                        <p:tgtEl>
                                          <p:spTgt spid="9"/>
                                        </p:tgtEl>
                                      </p:cBhvr>
                                    </p:cmd>
                                  </p:childTnLst>
                                </p:cTn>
                              </p:par>
                              <p:par>
                                <p:cTn id="7" presetID="1" presetClass="mediacall" presetSubtype="0" fill="hold" nodeType="withEffect">
                                  <p:stCondLst>
                                    <p:cond delay="0"/>
                                  </p:stCondLst>
                                  <p:childTnLst>
                                    <p:cmd type="call" cmd="playFrom(0.0)">
                                      <p:cBhvr>
                                        <p:cTn id="8" dur="3376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Connection to the Runtime Governance corpus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Execution Governance</a:t>
            </a:r>
            <a:endParaRPr lang="en-US" sz="800" dirty="0"/>
          </a:p>
        </p:txBody>
      </p:sp>
      <p:sp>
        <p:nvSpPr>
          <p:cNvPr id="5" name="Text 3"/>
          <p:cNvSpPr/>
          <p:nvPr/>
        </p:nvSpPr>
        <p:spPr>
          <a:xfrm>
            <a:off x="713232" y="1298448"/>
            <a:ext cx="10698480" cy="2377440"/>
          </a:xfrm>
          <a:prstGeom prst="rect">
            <a:avLst/>
          </a:prstGeom>
          <a:noFill/>
          <a:ln/>
        </p:spPr>
        <p:txBody>
          <a:bodyPr wrap="square" lIns="508" tIns="508" rIns="508" bIns="508" rtlCol="0" anchor="t">
            <a:normAutofit/>
          </a:bodyPr>
          <a:lstStyle/>
          <a:p>
            <a:pPr marL="0" indent="0">
              <a:buNone/>
            </a:pPr>
            <a:r>
              <a:rPr lang="en-US" sz="2000" b="1" dirty="0">
                <a:solidFill>
                  <a:srgbClr val="0050A0"/>
                </a:solidFill>
                <a:latin typeface="Aptos" pitchFamily="34" charset="0"/>
                <a:ea typeface="Aptos" pitchFamily="34" charset="-122"/>
                <a:cs typeface="Aptos" pitchFamily="34" charset="-120"/>
              </a:rPr>
              <a:t>• </a:t>
            </a:r>
            <a:r>
              <a:rPr lang="en-US" sz="2000" dirty="0">
                <a:solidFill>
                  <a:srgbClr val="111111"/>
                </a:solidFill>
                <a:latin typeface="Aptos" pitchFamily="34" charset="0"/>
                <a:ea typeface="Aptos" pitchFamily="34" charset="-122"/>
                <a:cs typeface="Aptos" pitchFamily="34" charset="-120"/>
              </a:rPr>
              <a:t>Sets the broad thesis for the Runtime Governance corpus.
</a:t>
            </a:r>
            <a:r>
              <a:rPr lang="en-US" sz="2000" b="1" dirty="0">
                <a:solidFill>
                  <a:srgbClr val="0050A0"/>
                </a:solidFill>
                <a:latin typeface="Aptos" pitchFamily="34" charset="0"/>
                <a:ea typeface="Aptos" pitchFamily="34" charset="-122"/>
                <a:cs typeface="Aptos" pitchFamily="34" charset="-120"/>
              </a:rPr>
              <a:t>• </a:t>
            </a:r>
            <a:r>
              <a:rPr lang="en-US" sz="2000" dirty="0">
                <a:solidFill>
                  <a:srgbClr val="111111"/>
                </a:solidFill>
                <a:latin typeface="Aptos" pitchFamily="34" charset="0"/>
                <a:ea typeface="Aptos" pitchFamily="34" charset="-122"/>
                <a:cs typeface="Aptos" pitchFamily="34" charset="-120"/>
              </a:rPr>
              <a:t>Explains why AGCP needs proposal, state, commit, and receipt concepts.
</a:t>
            </a:r>
            <a:r>
              <a:rPr lang="en-US" sz="2000" b="1" dirty="0">
                <a:solidFill>
                  <a:srgbClr val="0050A0"/>
                </a:solidFill>
                <a:latin typeface="Aptos" pitchFamily="34" charset="0"/>
                <a:ea typeface="Aptos" pitchFamily="34" charset="-122"/>
                <a:cs typeface="Aptos" pitchFamily="34" charset="-120"/>
              </a:rPr>
              <a:t>• </a:t>
            </a:r>
            <a:r>
              <a:rPr lang="en-US" sz="2000" dirty="0">
                <a:solidFill>
                  <a:srgbClr val="111111"/>
                </a:solidFill>
                <a:latin typeface="Aptos" pitchFamily="34" charset="0"/>
                <a:ea typeface="Aptos" pitchFamily="34" charset="-122"/>
                <a:cs typeface="Aptos" pitchFamily="34" charset="-120"/>
              </a:rPr>
              <a:t>Connects PBSAI agent ecosystems to execution-layer control.</a:t>
            </a:r>
            <a:endParaRPr lang="en-US" sz="2000" dirty="0"/>
          </a:p>
        </p:txBody>
      </p:sp>
      <p:sp>
        <p:nvSpPr>
          <p:cNvPr id="6" name="Shape 4"/>
          <p:cNvSpPr/>
          <p:nvPr/>
        </p:nvSpPr>
        <p:spPr>
          <a:xfrm>
            <a:off x="2011680" y="4416552"/>
            <a:ext cx="1033272" cy="0"/>
          </a:xfrm>
          <a:prstGeom prst="line">
            <a:avLst/>
          </a:prstGeom>
          <a:noFill/>
          <a:ln w="25400">
            <a:solidFill>
              <a:srgbClr val="D8DDE5"/>
            </a:solidFill>
            <a:prstDash val="solid"/>
            <a:headEnd type="none"/>
            <a:tailEnd type="triangle"/>
          </a:ln>
        </p:spPr>
      </p:sp>
      <p:sp>
        <p:nvSpPr>
          <p:cNvPr id="7" name="Shape 5"/>
          <p:cNvSpPr/>
          <p:nvPr/>
        </p:nvSpPr>
        <p:spPr>
          <a:xfrm>
            <a:off x="4069080" y="4416552"/>
            <a:ext cx="1033272" cy="0"/>
          </a:xfrm>
          <a:prstGeom prst="line">
            <a:avLst/>
          </a:prstGeom>
          <a:noFill/>
          <a:ln w="25400">
            <a:solidFill>
              <a:srgbClr val="D8DDE5"/>
            </a:solidFill>
            <a:prstDash val="solid"/>
            <a:headEnd type="none"/>
            <a:tailEnd type="triangle"/>
          </a:ln>
        </p:spPr>
      </p:sp>
      <p:sp>
        <p:nvSpPr>
          <p:cNvPr id="8" name="Shape 6"/>
          <p:cNvSpPr/>
          <p:nvPr/>
        </p:nvSpPr>
        <p:spPr>
          <a:xfrm>
            <a:off x="6126480" y="4416552"/>
            <a:ext cx="1033272" cy="0"/>
          </a:xfrm>
          <a:prstGeom prst="line">
            <a:avLst/>
          </a:prstGeom>
          <a:noFill/>
          <a:ln w="25400">
            <a:solidFill>
              <a:srgbClr val="D8DDE5"/>
            </a:solidFill>
            <a:prstDash val="solid"/>
            <a:headEnd type="none"/>
            <a:tailEnd type="triangle"/>
          </a:ln>
        </p:spPr>
      </p:sp>
      <p:sp>
        <p:nvSpPr>
          <p:cNvPr id="9" name="Shape 7"/>
          <p:cNvSpPr/>
          <p:nvPr/>
        </p:nvSpPr>
        <p:spPr>
          <a:xfrm>
            <a:off x="8183880" y="4416552"/>
            <a:ext cx="1033272" cy="0"/>
          </a:xfrm>
          <a:prstGeom prst="line">
            <a:avLst/>
          </a:prstGeom>
          <a:noFill/>
          <a:ln w="25400">
            <a:solidFill>
              <a:srgbClr val="D8DDE5"/>
            </a:solidFill>
            <a:prstDash val="solid"/>
            <a:headEnd type="none"/>
            <a:tailEnd type="triangle"/>
          </a:ln>
        </p:spPr>
      </p:sp>
      <p:sp>
        <p:nvSpPr>
          <p:cNvPr id="10" name="Shape 8"/>
          <p:cNvSpPr/>
          <p:nvPr/>
        </p:nvSpPr>
        <p:spPr>
          <a:xfrm>
            <a:off x="960120" y="4096512"/>
            <a:ext cx="1417320" cy="658368"/>
          </a:xfrm>
          <a:prstGeom prst="roundRect">
            <a:avLst>
              <a:gd name="adj" fmla="val 8333"/>
            </a:avLst>
          </a:prstGeom>
          <a:solidFill>
            <a:srgbClr val="FFFFFF"/>
          </a:solidFill>
          <a:ln w="15240">
            <a:solidFill>
              <a:srgbClr val="D8DDE5"/>
            </a:solidFill>
            <a:prstDash val="solid"/>
          </a:ln>
        </p:spPr>
      </p:sp>
      <p:sp>
        <p:nvSpPr>
          <p:cNvPr id="11" name="Text 9"/>
          <p:cNvSpPr/>
          <p:nvPr/>
        </p:nvSpPr>
        <p:spPr>
          <a:xfrm>
            <a:off x="10424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PBSAI</a:t>
            </a:r>
            <a:endParaRPr lang="en-US" sz="1080" dirty="0"/>
          </a:p>
        </p:txBody>
      </p:sp>
      <p:sp>
        <p:nvSpPr>
          <p:cNvPr id="12" name="Shape 10"/>
          <p:cNvSpPr/>
          <p:nvPr/>
        </p:nvSpPr>
        <p:spPr>
          <a:xfrm>
            <a:off x="3017520" y="4096512"/>
            <a:ext cx="1417320" cy="658368"/>
          </a:xfrm>
          <a:prstGeom prst="roundRect">
            <a:avLst>
              <a:gd name="adj" fmla="val 8333"/>
            </a:avLst>
          </a:prstGeom>
          <a:solidFill>
            <a:srgbClr val="FFFFFF"/>
          </a:solidFill>
          <a:ln w="15240">
            <a:solidFill>
              <a:srgbClr val="D8DDE5"/>
            </a:solidFill>
            <a:prstDash val="solid"/>
          </a:ln>
        </p:spPr>
      </p:sp>
      <p:sp>
        <p:nvSpPr>
          <p:cNvPr id="13" name="Text 11"/>
          <p:cNvSpPr/>
          <p:nvPr/>
        </p:nvSpPr>
        <p:spPr>
          <a:xfrm>
            <a:off x="30998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RGA</a:t>
            </a:r>
            <a:endParaRPr lang="en-US" sz="1080" dirty="0"/>
          </a:p>
        </p:txBody>
      </p:sp>
      <p:sp>
        <p:nvSpPr>
          <p:cNvPr id="14" name="Shape 12"/>
          <p:cNvSpPr/>
          <p:nvPr/>
        </p:nvSpPr>
        <p:spPr>
          <a:xfrm>
            <a:off x="5074920" y="4096512"/>
            <a:ext cx="1417320" cy="658368"/>
          </a:xfrm>
          <a:prstGeom prst="roundRect">
            <a:avLst>
              <a:gd name="adj" fmla="val 8333"/>
            </a:avLst>
          </a:prstGeom>
          <a:solidFill>
            <a:srgbClr val="FFFFFF"/>
          </a:solidFill>
          <a:ln w="15240">
            <a:solidFill>
              <a:srgbClr val="D8DDE5"/>
            </a:solidFill>
            <a:prstDash val="solid"/>
          </a:ln>
        </p:spPr>
      </p:sp>
      <p:sp>
        <p:nvSpPr>
          <p:cNvPr id="15" name="Text 13"/>
          <p:cNvSpPr/>
          <p:nvPr/>
        </p:nvSpPr>
        <p:spPr>
          <a:xfrm>
            <a:off x="51572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AGCP</a:t>
            </a:r>
            <a:endParaRPr lang="en-US" sz="1080" dirty="0"/>
          </a:p>
        </p:txBody>
      </p:sp>
      <p:sp>
        <p:nvSpPr>
          <p:cNvPr id="16" name="Shape 14"/>
          <p:cNvSpPr/>
          <p:nvPr/>
        </p:nvSpPr>
        <p:spPr>
          <a:xfrm>
            <a:off x="7132320" y="4096512"/>
            <a:ext cx="1417320" cy="658368"/>
          </a:xfrm>
          <a:prstGeom prst="roundRect">
            <a:avLst>
              <a:gd name="adj" fmla="val 8333"/>
            </a:avLst>
          </a:prstGeom>
          <a:solidFill>
            <a:srgbClr val="FFFFFF"/>
          </a:solidFill>
          <a:ln w="15240">
            <a:solidFill>
              <a:srgbClr val="D8DDE5"/>
            </a:solidFill>
            <a:prstDash val="solid"/>
          </a:ln>
        </p:spPr>
      </p:sp>
      <p:sp>
        <p:nvSpPr>
          <p:cNvPr id="17" name="Text 15"/>
          <p:cNvSpPr/>
          <p:nvPr/>
        </p:nvSpPr>
        <p:spPr>
          <a:xfrm>
            <a:off x="72146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Semantics</a:t>
            </a:r>
            <a:endParaRPr lang="en-US" sz="1080" dirty="0"/>
          </a:p>
        </p:txBody>
      </p:sp>
      <p:sp>
        <p:nvSpPr>
          <p:cNvPr id="18" name="Shape 16"/>
          <p:cNvSpPr/>
          <p:nvPr/>
        </p:nvSpPr>
        <p:spPr>
          <a:xfrm>
            <a:off x="9189720" y="4096512"/>
            <a:ext cx="1417320" cy="658368"/>
          </a:xfrm>
          <a:prstGeom prst="roundRect">
            <a:avLst>
              <a:gd name="adj" fmla="val 8333"/>
            </a:avLst>
          </a:prstGeom>
          <a:solidFill>
            <a:srgbClr val="FFFFFF"/>
          </a:solidFill>
          <a:ln w="15240">
            <a:solidFill>
              <a:srgbClr val="D8DDE5"/>
            </a:solidFill>
            <a:prstDash val="solid"/>
          </a:ln>
        </p:spPr>
      </p:sp>
      <p:sp>
        <p:nvSpPr>
          <p:cNvPr id="19" name="Text 17"/>
          <p:cNvSpPr/>
          <p:nvPr/>
        </p:nvSpPr>
        <p:spPr>
          <a:xfrm>
            <a:off x="92720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Operating model</a:t>
            </a:r>
            <a:endParaRPr lang="en-US" sz="1080" dirty="0"/>
          </a:p>
        </p:txBody>
      </p:sp>
      <p:sp>
        <p:nvSpPr>
          <p:cNvPr id="20" name="Text 18"/>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21" name="Text 19"/>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Execution Governance</a:t>
            </a:r>
            <a:endParaRPr lang="en-US" sz="850" dirty="0"/>
          </a:p>
        </p:txBody>
      </p:sp>
      <p:sp>
        <p:nvSpPr>
          <p:cNvPr id="22" name="Text 20"/>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08</a:t>
            </a:r>
            <a:endParaRPr lang="en-US" sz="850" dirty="0"/>
          </a:p>
        </p:txBody>
      </p:sp>
      <p:pic>
        <p:nvPicPr>
          <p:cNvPr id="23" name="VO_009">
            <a:hlinkClick r:id="" action="ppaction://media"/>
            <a:extLst>
              <a:ext uri="{FF2B5EF4-FFF2-40B4-BE49-F238E27FC236}">
                <a16:creationId xmlns:a16="http://schemas.microsoft.com/office/drawing/2014/main" id="{07AC6960-E0DD-8D74-9096-24840A1EFF6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5368"/>
    </mc:Choice>
    <mc:Fallback>
      <p:transition spd="slow" advClick="0" advTm="3536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368" fill="hold"/>
                                        <p:tgtEl>
                                          <p:spTgt spid="23"/>
                                        </p:tgtEl>
                                      </p:cBhvr>
                                    </p:cmd>
                                  </p:childTnLst>
                                </p:cTn>
                              </p:par>
                              <p:par>
                                <p:cTn id="7" presetID="1" presetClass="mediacall" presetSubtype="0" fill="hold" nodeType="withEffect">
                                  <p:stCondLst>
                                    <p:cond delay="0"/>
                                  </p:stCondLst>
                                  <p:childTnLst>
                                    <p:cmd type="call" cmd="playFrom(0.0)">
                                      <p:cBhvr>
                                        <p:cTn id="8" dur="34368"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Implications for real AI systems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Execution Governance</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System owners need action-level control, not only model-level review.
</a:t>
            </a: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Audit must reconstruct governance reasoning, not just event occurrence.
</a:t>
            </a: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Runtime controls should be designed around operational consequence.</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Execution Governance</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09</a:t>
            </a:r>
            <a:endParaRPr lang="en-US" sz="850" dirty="0"/>
          </a:p>
        </p:txBody>
      </p:sp>
      <p:pic>
        <p:nvPicPr>
          <p:cNvPr id="9" name="VO_010">
            <a:hlinkClick r:id="" action="ppaction://media"/>
            <a:extLst>
              <a:ext uri="{FF2B5EF4-FFF2-40B4-BE49-F238E27FC236}">
                <a16:creationId xmlns:a16="http://schemas.microsoft.com/office/drawing/2014/main" id="{184EE540-BC20-7F5E-9A5F-851F4921F66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4456"/>
    </mc:Choice>
    <mc:Fallback>
      <p:transition spd="slow" advClick="0" advTm="3445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456" fill="hold"/>
                                        <p:tgtEl>
                                          <p:spTgt spid="9"/>
                                        </p:tgtEl>
                                      </p:cBhvr>
                                    </p:cmd>
                                  </p:childTnLst>
                                </p:cTn>
                              </p:par>
                              <p:par>
                                <p:cTn id="7" presetID="1" presetClass="mediacall" presetSubtype="0" fill="hold" nodeType="withEffect">
                                  <p:stCondLst>
                                    <p:cond delay="0"/>
                                  </p:stCondLst>
                                  <p:childTnLst>
                                    <p:cmd type="call" cmd="playFrom(0.0)">
                                      <p:cBhvr>
                                        <p:cTn id="8" dur="3345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Key takeaways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Execution Governance</a:t>
            </a:r>
            <a:endParaRPr lang="en-US" sz="800" dirty="0"/>
          </a:p>
        </p:txBody>
      </p:sp>
      <p:sp>
        <p:nvSpPr>
          <p:cNvPr id="5" name="Shape 3"/>
          <p:cNvSpPr/>
          <p:nvPr/>
        </p:nvSpPr>
        <p:spPr>
          <a:xfrm>
            <a:off x="777240" y="1508760"/>
            <a:ext cx="3246120" cy="3611880"/>
          </a:xfrm>
          <a:prstGeom prst="roundRect">
            <a:avLst>
              <a:gd name="adj" fmla="val 2254"/>
            </a:avLst>
          </a:prstGeom>
          <a:solidFill>
            <a:srgbClr val="0050A0"/>
          </a:solidFill>
          <a:ln w="15240">
            <a:solidFill>
              <a:srgbClr val="0050A0"/>
            </a:solidFill>
            <a:prstDash val="solid"/>
          </a:ln>
        </p:spPr>
      </p:sp>
      <p:sp>
        <p:nvSpPr>
          <p:cNvPr id="6" name="Text 4"/>
          <p:cNvSpPr/>
          <p:nvPr/>
        </p:nvSpPr>
        <p:spPr>
          <a:xfrm>
            <a:off x="1005840" y="1828800"/>
            <a:ext cx="384048" cy="384048"/>
          </a:xfrm>
          <a:prstGeom prst="rect">
            <a:avLst/>
          </a:prstGeom>
          <a:noFill/>
          <a:ln/>
        </p:spPr>
        <p:txBody>
          <a:bodyPr wrap="square" lIns="0" tIns="0" rIns="0" bIns="0" rtlCol="0" anchor="ctr"/>
          <a:lstStyle/>
          <a:p>
            <a:pPr marL="0" indent="0">
              <a:buNone/>
            </a:pPr>
            <a:r>
              <a:rPr lang="en-US" sz="2400" b="1" dirty="0">
                <a:solidFill>
                  <a:srgbClr val="FFFFFF"/>
                </a:solidFill>
                <a:latin typeface="Aptos Display" pitchFamily="34" charset="0"/>
                <a:ea typeface="Aptos Display" pitchFamily="34" charset="-122"/>
                <a:cs typeface="Aptos Display" pitchFamily="34" charset="-120"/>
              </a:rPr>
              <a:t>1</a:t>
            </a:r>
            <a:endParaRPr lang="en-US" sz="2400" dirty="0"/>
          </a:p>
        </p:txBody>
      </p:sp>
      <p:sp>
        <p:nvSpPr>
          <p:cNvPr id="7" name="Text 5"/>
          <p:cNvSpPr/>
          <p:nvPr/>
        </p:nvSpPr>
        <p:spPr>
          <a:xfrm>
            <a:off x="1033272" y="2542032"/>
            <a:ext cx="2743200" cy="1371600"/>
          </a:xfrm>
          <a:prstGeom prst="rect">
            <a:avLst/>
          </a:prstGeom>
          <a:noFill/>
          <a:ln/>
        </p:spPr>
        <p:txBody>
          <a:bodyPr wrap="square" lIns="254" tIns="254" rIns="254" bIns="254" rtlCol="0" anchor="ctr">
            <a:normAutofit/>
          </a:bodyPr>
          <a:lstStyle/>
          <a:p>
            <a:pPr marL="0" indent="0">
              <a:buNone/>
            </a:pPr>
            <a:r>
              <a:rPr lang="en-US" sz="2100" b="1" dirty="0">
                <a:solidFill>
                  <a:srgbClr val="FFFFFF"/>
                </a:solidFill>
                <a:latin typeface="Aptos" pitchFamily="34" charset="0"/>
                <a:ea typeface="Aptos" pitchFamily="34" charset="-122"/>
                <a:cs typeface="Aptos" pitchFamily="34" charset="-120"/>
              </a:rPr>
              <a:t>The central risk is unauthorized or inadmissible operational effect.</a:t>
            </a:r>
            <a:endParaRPr lang="en-US" sz="2100" dirty="0"/>
          </a:p>
        </p:txBody>
      </p:sp>
      <p:sp>
        <p:nvSpPr>
          <p:cNvPr id="8" name="Shape 6"/>
          <p:cNvSpPr/>
          <p:nvPr/>
        </p:nvSpPr>
        <p:spPr>
          <a:xfrm>
            <a:off x="4572000" y="1508760"/>
            <a:ext cx="3246120" cy="3611880"/>
          </a:xfrm>
          <a:prstGeom prst="roundRect">
            <a:avLst>
              <a:gd name="adj" fmla="val 2254"/>
            </a:avLst>
          </a:prstGeom>
          <a:solidFill>
            <a:srgbClr val="FFFFFF"/>
          </a:solidFill>
          <a:ln w="15240">
            <a:solidFill>
              <a:srgbClr val="D8DDE5"/>
            </a:solidFill>
            <a:prstDash val="solid"/>
          </a:ln>
        </p:spPr>
      </p:sp>
      <p:sp>
        <p:nvSpPr>
          <p:cNvPr id="9" name="Text 7"/>
          <p:cNvSpPr/>
          <p:nvPr/>
        </p:nvSpPr>
        <p:spPr>
          <a:xfrm>
            <a:off x="4800600" y="1828800"/>
            <a:ext cx="384048" cy="384048"/>
          </a:xfrm>
          <a:prstGeom prst="rect">
            <a:avLst/>
          </a:prstGeom>
          <a:noFill/>
          <a:ln/>
        </p:spPr>
        <p:txBody>
          <a:bodyPr wrap="square" lIns="0" tIns="0" rIns="0" bIns="0" rtlCol="0" anchor="ctr"/>
          <a:lstStyle/>
          <a:p>
            <a:pPr marL="0" indent="0">
              <a:buNone/>
            </a:pPr>
            <a:r>
              <a:rPr lang="en-US" sz="2400" b="1" dirty="0">
                <a:solidFill>
                  <a:srgbClr val="0050A0"/>
                </a:solidFill>
                <a:latin typeface="Aptos Display" pitchFamily="34" charset="0"/>
                <a:ea typeface="Aptos Display" pitchFamily="34" charset="-122"/>
                <a:cs typeface="Aptos Display" pitchFamily="34" charset="-120"/>
              </a:rPr>
              <a:t>2</a:t>
            </a:r>
            <a:endParaRPr lang="en-US" sz="2400" dirty="0"/>
          </a:p>
        </p:txBody>
      </p:sp>
      <p:sp>
        <p:nvSpPr>
          <p:cNvPr id="10" name="Text 8"/>
          <p:cNvSpPr/>
          <p:nvPr/>
        </p:nvSpPr>
        <p:spPr>
          <a:xfrm>
            <a:off x="4828032" y="2542032"/>
            <a:ext cx="2743200" cy="1371600"/>
          </a:xfrm>
          <a:prstGeom prst="rect">
            <a:avLst/>
          </a:prstGeom>
          <a:noFill/>
          <a:ln/>
        </p:spPr>
        <p:txBody>
          <a:bodyPr wrap="square" lIns="254" tIns="254" rIns="254" bIns="254" rtlCol="0" anchor="ctr">
            <a:normAutofit/>
          </a:bodyPr>
          <a:lstStyle/>
          <a:p>
            <a:pPr marL="0" indent="0">
              <a:buNone/>
            </a:pPr>
            <a:r>
              <a:rPr lang="en-US" sz="2100" b="1" dirty="0">
                <a:solidFill>
                  <a:srgbClr val="111111"/>
                </a:solidFill>
                <a:latin typeface="Aptos" pitchFamily="34" charset="0"/>
                <a:ea typeface="Aptos" pitchFamily="34" charset="-122"/>
                <a:cs typeface="Aptos" pitchFamily="34" charset="-120"/>
              </a:rPr>
              <a:t>Governance must bind to action instances at runtime.</a:t>
            </a:r>
            <a:endParaRPr lang="en-US" sz="2100" dirty="0"/>
          </a:p>
        </p:txBody>
      </p:sp>
      <p:sp>
        <p:nvSpPr>
          <p:cNvPr id="11" name="Shape 9"/>
          <p:cNvSpPr/>
          <p:nvPr/>
        </p:nvSpPr>
        <p:spPr>
          <a:xfrm>
            <a:off x="8366760" y="1508760"/>
            <a:ext cx="3246120" cy="3611880"/>
          </a:xfrm>
          <a:prstGeom prst="roundRect">
            <a:avLst>
              <a:gd name="adj" fmla="val 2254"/>
            </a:avLst>
          </a:prstGeom>
          <a:solidFill>
            <a:srgbClr val="FFFFFF"/>
          </a:solidFill>
          <a:ln w="15240">
            <a:solidFill>
              <a:srgbClr val="D8DDE5"/>
            </a:solidFill>
            <a:prstDash val="solid"/>
          </a:ln>
        </p:spPr>
      </p:sp>
      <p:sp>
        <p:nvSpPr>
          <p:cNvPr id="12" name="Text 10"/>
          <p:cNvSpPr/>
          <p:nvPr/>
        </p:nvSpPr>
        <p:spPr>
          <a:xfrm>
            <a:off x="8595360" y="1828800"/>
            <a:ext cx="384048" cy="384048"/>
          </a:xfrm>
          <a:prstGeom prst="rect">
            <a:avLst/>
          </a:prstGeom>
          <a:noFill/>
          <a:ln/>
        </p:spPr>
        <p:txBody>
          <a:bodyPr wrap="square" lIns="0" tIns="0" rIns="0" bIns="0" rtlCol="0" anchor="ctr"/>
          <a:lstStyle/>
          <a:p>
            <a:pPr marL="0" indent="0">
              <a:buNone/>
            </a:pPr>
            <a:r>
              <a:rPr lang="en-US" sz="2400" b="1" dirty="0">
                <a:solidFill>
                  <a:srgbClr val="0050A0"/>
                </a:solidFill>
                <a:latin typeface="Aptos Display" pitchFamily="34" charset="0"/>
                <a:ea typeface="Aptos Display" pitchFamily="34" charset="-122"/>
                <a:cs typeface="Aptos Display" pitchFamily="34" charset="-120"/>
              </a:rPr>
              <a:t>3</a:t>
            </a:r>
            <a:endParaRPr lang="en-US" sz="2400" dirty="0"/>
          </a:p>
        </p:txBody>
      </p:sp>
      <p:sp>
        <p:nvSpPr>
          <p:cNvPr id="13" name="Text 11"/>
          <p:cNvSpPr/>
          <p:nvPr/>
        </p:nvSpPr>
        <p:spPr>
          <a:xfrm>
            <a:off x="8622792" y="2542032"/>
            <a:ext cx="2743200" cy="1371600"/>
          </a:xfrm>
          <a:prstGeom prst="rect">
            <a:avLst/>
          </a:prstGeom>
          <a:noFill/>
          <a:ln/>
        </p:spPr>
        <p:txBody>
          <a:bodyPr wrap="square" lIns="254" tIns="254" rIns="254" bIns="254" rtlCol="0" anchor="ctr">
            <a:normAutofit/>
          </a:bodyPr>
          <a:lstStyle/>
          <a:p>
            <a:pPr marL="0" indent="0">
              <a:buNone/>
            </a:pPr>
            <a:r>
              <a:rPr lang="en-US" sz="2100" b="1" dirty="0">
                <a:solidFill>
                  <a:srgbClr val="111111"/>
                </a:solidFill>
                <a:latin typeface="Aptos" pitchFamily="34" charset="0"/>
                <a:ea typeface="Aptos" pitchFamily="34" charset="-122"/>
                <a:cs typeface="Aptos" pitchFamily="34" charset="-120"/>
              </a:rPr>
              <a:t>The corpus treats execution governance as an architectural layer.</a:t>
            </a:r>
            <a:endParaRPr lang="en-US" sz="2100" dirty="0"/>
          </a:p>
        </p:txBody>
      </p:sp>
      <p:sp>
        <p:nvSpPr>
          <p:cNvPr id="14" name="Text 12"/>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5" name="Text 13"/>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Execution Governance</a:t>
            </a:r>
            <a:endParaRPr lang="en-US" sz="850" dirty="0"/>
          </a:p>
        </p:txBody>
      </p:sp>
      <p:sp>
        <p:nvSpPr>
          <p:cNvPr id="16" name="Text 14"/>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10</a:t>
            </a:r>
            <a:endParaRPr lang="en-US" sz="850" dirty="0"/>
          </a:p>
        </p:txBody>
      </p:sp>
      <p:pic>
        <p:nvPicPr>
          <p:cNvPr id="17" name="VO_011">
            <a:hlinkClick r:id="" action="ppaction://media"/>
            <a:extLst>
              <a:ext uri="{FF2B5EF4-FFF2-40B4-BE49-F238E27FC236}">
                <a16:creationId xmlns:a16="http://schemas.microsoft.com/office/drawing/2014/main" id="{8B1A53E8-5773-22C6-4E4C-B3A67C51980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26728"/>
    </mc:Choice>
    <mc:Fallback>
      <p:transition spd="slow" advClick="0" advTm="267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728" fill="hold"/>
                                        <p:tgtEl>
                                          <p:spTgt spid="17"/>
                                        </p:tgtEl>
                                      </p:cBhvr>
                                    </p:cmd>
                                  </p:childTnLst>
                                </p:cTn>
                              </p:par>
                              <p:par>
                                <p:cTn id="7" presetID="1" presetClass="mediacall" presetSubtype="0" fill="hold" nodeType="withEffect">
                                  <p:stCondLst>
                                    <p:cond delay="0"/>
                                  </p:stCondLst>
                                  <p:childTnLst>
                                    <p:cmd type="call" cmd="playFrom(0.0)">
                                      <p:cBhvr>
                                        <p:cTn id="8" dur="25728"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1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Paper URL + quiz</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Execution Governance</a:t>
            </a:r>
            <a:endParaRPr lang="en-US" sz="800" dirty="0"/>
          </a:p>
        </p:txBody>
      </p:sp>
      <p:sp>
        <p:nvSpPr>
          <p:cNvPr id="5" name="Text 3"/>
          <p:cNvSpPr/>
          <p:nvPr/>
        </p:nvSpPr>
        <p:spPr>
          <a:xfrm>
            <a:off x="749808" y="1417320"/>
            <a:ext cx="4023360" cy="292608"/>
          </a:xfrm>
          <a:prstGeom prst="rect">
            <a:avLst/>
          </a:prstGeom>
          <a:noFill/>
          <a:ln/>
        </p:spPr>
        <p:txBody>
          <a:bodyPr wrap="square" lIns="0" tIns="0" rIns="0" bIns="0" rtlCol="0" anchor="ctr"/>
          <a:lstStyle/>
          <a:p>
            <a:pPr marL="0" indent="0">
              <a:buNone/>
            </a:pPr>
            <a:r>
              <a:rPr lang="en-US" sz="2200" b="1" dirty="0">
                <a:solidFill>
                  <a:srgbClr val="002050"/>
                </a:solidFill>
                <a:latin typeface="Aptos Display" pitchFamily="34" charset="0"/>
                <a:ea typeface="Aptos Display" pitchFamily="34" charset="-122"/>
                <a:cs typeface="Aptos Display" pitchFamily="34" charset="-120"/>
              </a:rPr>
              <a:t>Read the paper</a:t>
            </a:r>
            <a:endParaRPr lang="en-US" sz="2200" dirty="0"/>
          </a:p>
        </p:txBody>
      </p:sp>
      <p:sp>
        <p:nvSpPr>
          <p:cNvPr id="6" name="Shape 4"/>
          <p:cNvSpPr/>
          <p:nvPr/>
        </p:nvSpPr>
        <p:spPr>
          <a:xfrm>
            <a:off x="749808" y="1865376"/>
            <a:ext cx="10698480" cy="960120"/>
          </a:xfrm>
          <a:prstGeom prst="roundRect">
            <a:avLst>
              <a:gd name="adj" fmla="val 7619"/>
            </a:avLst>
          </a:prstGeom>
          <a:solidFill>
            <a:srgbClr val="FFFFFF"/>
          </a:solidFill>
          <a:ln w="12700">
            <a:solidFill>
              <a:srgbClr val="D8DDE5"/>
            </a:solidFill>
            <a:prstDash val="solid"/>
          </a:ln>
        </p:spPr>
      </p:sp>
      <p:sp>
        <p:nvSpPr>
          <p:cNvPr id="7" name="Text 5">
            <a:hlinkClick r:id="rId5"/>
          </p:cNvPr>
          <p:cNvSpPr/>
          <p:nvPr/>
        </p:nvSpPr>
        <p:spPr>
          <a:xfrm>
            <a:off x="1005840" y="2176272"/>
            <a:ext cx="9966960" cy="256032"/>
          </a:xfrm>
          <a:prstGeom prst="rect">
            <a:avLst/>
          </a:prstGeom>
          <a:noFill/>
          <a:ln/>
        </p:spPr>
        <p:txBody>
          <a:bodyPr wrap="square" lIns="0" tIns="0" rIns="0" bIns="0" rtlCol="0" anchor="ctr">
            <a:normAutofit/>
          </a:bodyPr>
          <a:lstStyle/>
          <a:p>
            <a:pPr marL="0" indent="0">
              <a:buNone/>
            </a:pPr>
            <a:r>
              <a:rPr lang="en-US" sz="2100" b="1" u="sng" dirty="0">
                <a:solidFill>
                  <a:srgbClr val="0050A0"/>
                </a:solidFill>
                <a:latin typeface="Aptos" pitchFamily="34" charset="0"/>
                <a:ea typeface="Aptos" pitchFamily="34" charset="-122"/>
                <a:cs typeface="Aptos" pitchFamily="34" charset="-120"/>
                <a:hlinkClick r:id="rId5">
                  <a:extLst>
                    <a:ext uri="{A12FA001-AC4F-418D-AE19-62706E023703}">
                      <ahyp:hlinkClr xmlns:ahyp="http://schemas.microsoft.com/office/drawing/2018/hyperlinkcolor" val="tx"/>
                    </a:ext>
                  </a:extLst>
                </a:hlinkClick>
              </a:rPr>
              <a:t>https://doi.org/10.5281/zenodo.19341177</a:t>
            </a:r>
            <a:endParaRPr lang="en-US" sz="2100" dirty="0"/>
          </a:p>
        </p:txBody>
      </p:sp>
      <p:sp>
        <p:nvSpPr>
          <p:cNvPr id="8" name="Text 6"/>
          <p:cNvSpPr/>
          <p:nvPr/>
        </p:nvSpPr>
        <p:spPr>
          <a:xfrm>
            <a:off x="749808" y="3218688"/>
            <a:ext cx="4023360" cy="292608"/>
          </a:xfrm>
          <a:prstGeom prst="rect">
            <a:avLst/>
          </a:prstGeom>
          <a:noFill/>
          <a:ln/>
        </p:spPr>
        <p:txBody>
          <a:bodyPr wrap="square" lIns="0" tIns="0" rIns="0" bIns="0" rtlCol="0" anchor="ctr"/>
          <a:lstStyle/>
          <a:p>
            <a:pPr marL="0" indent="0">
              <a:buNone/>
            </a:pPr>
            <a:r>
              <a:rPr lang="en-US" sz="2200" b="1" dirty="0">
                <a:solidFill>
                  <a:srgbClr val="002050"/>
                </a:solidFill>
                <a:latin typeface="Aptos Display" pitchFamily="34" charset="0"/>
                <a:ea typeface="Aptos Display" pitchFamily="34" charset="-122"/>
                <a:cs typeface="Aptos Display" pitchFamily="34" charset="-120"/>
              </a:rPr>
              <a:t>Take the quiz</a:t>
            </a:r>
            <a:endParaRPr lang="en-US" sz="2200" dirty="0"/>
          </a:p>
        </p:txBody>
      </p:sp>
      <p:sp>
        <p:nvSpPr>
          <p:cNvPr id="9" name="Shape 7"/>
          <p:cNvSpPr/>
          <p:nvPr/>
        </p:nvSpPr>
        <p:spPr>
          <a:xfrm>
            <a:off x="749808" y="3657600"/>
            <a:ext cx="10698480" cy="1078992"/>
          </a:xfrm>
          <a:prstGeom prst="roundRect">
            <a:avLst>
              <a:gd name="adj" fmla="val 6780"/>
            </a:avLst>
          </a:prstGeom>
          <a:solidFill>
            <a:srgbClr val="0050A0"/>
          </a:solidFill>
          <a:ln w="12700">
            <a:solidFill>
              <a:srgbClr val="0050A0"/>
            </a:solidFill>
            <a:prstDash val="solid"/>
          </a:ln>
        </p:spPr>
      </p:sp>
      <p:sp>
        <p:nvSpPr>
          <p:cNvPr id="10" name="Text 8">
            <a:hlinkClick r:id="rId6"/>
          </p:cNvPr>
          <p:cNvSpPr/>
          <p:nvPr/>
        </p:nvSpPr>
        <p:spPr>
          <a:xfrm>
            <a:off x="1005840" y="4005072"/>
            <a:ext cx="9966960" cy="320040"/>
          </a:xfrm>
          <a:prstGeom prst="rect">
            <a:avLst/>
          </a:prstGeom>
          <a:noFill/>
          <a:ln/>
        </p:spPr>
        <p:txBody>
          <a:bodyPr wrap="square" lIns="0" tIns="0" rIns="0" bIns="0" rtlCol="0" anchor="ctr">
            <a:normAutofit/>
          </a:bodyPr>
          <a:lstStyle/>
          <a:p>
            <a:pPr marL="0" indent="0">
              <a:buNone/>
            </a:pPr>
            <a:r>
              <a:rPr lang="en-US" sz="2500" b="1" u="sng" dirty="0">
                <a:solidFill>
                  <a:srgbClr val="FFFFFF"/>
                </a:solidFill>
                <a:latin typeface="Aptos" pitchFamily="34" charset="0"/>
                <a:ea typeface="Aptos" pitchFamily="34" charset="-122"/>
                <a:cs typeface="Aptos" pitchFamily="34" charset="-120"/>
                <a:hlinkClick r:id="rId6">
                  <a:extLst>
                    <a:ext uri="{A12FA001-AC4F-418D-AE19-62706E023703}">
                      <ahyp:hlinkClr xmlns:ahyp="http://schemas.microsoft.com/office/drawing/2018/hyperlinkcolor" val="tx"/>
                    </a:ext>
                  </a:extLst>
                </a:hlinkClick>
              </a:rPr>
              <a:t>agcp.ai/quiz-runtime-execution-governance</a:t>
            </a:r>
            <a:endParaRPr lang="en-US" sz="2500" dirty="0"/>
          </a:p>
        </p:txBody>
      </p:sp>
      <p:sp>
        <p:nvSpPr>
          <p:cNvPr id="11" name="Text 9">
            <a:hlinkClick r:id="rId7"/>
          </p:cNvPr>
          <p:cNvSpPr/>
          <p:nvPr/>
        </p:nvSpPr>
        <p:spPr>
          <a:xfrm>
            <a:off x="768096" y="5358384"/>
            <a:ext cx="3657600" cy="237744"/>
          </a:xfrm>
          <a:prstGeom prst="rect">
            <a:avLst/>
          </a:prstGeom>
          <a:noFill/>
          <a:ln/>
        </p:spPr>
        <p:txBody>
          <a:bodyPr wrap="square" lIns="0" tIns="0" rIns="0" bIns="0" rtlCol="0" anchor="ctr"/>
          <a:lstStyle/>
          <a:p>
            <a:pPr marL="0" indent="0">
              <a:buNone/>
            </a:pPr>
            <a:r>
              <a:rPr lang="en-US" sz="1500" b="1" u="sng" dirty="0">
                <a:solidFill>
                  <a:srgbClr val="334155"/>
                </a:solidFill>
                <a:latin typeface="Aptos" pitchFamily="34" charset="0"/>
                <a:ea typeface="Aptos" pitchFamily="34" charset="-122"/>
                <a:cs typeface="Aptos" pitchFamily="34" charset="-120"/>
                <a:hlinkClick r:id="rId7">
                  <a:extLst>
                    <a:ext uri="{A12FA001-AC4F-418D-AE19-62706E023703}">
                      <ahyp:hlinkClr xmlns:ahyp="http://schemas.microsoft.com/office/drawing/2018/hyperlinkcolor" val="tx"/>
                    </a:ext>
                  </a:extLst>
                </a:hlinkClick>
              </a:rPr>
              <a:t>Main site: AGCP.ai</a:t>
            </a:r>
            <a:endParaRPr lang="en-US" sz="1500" dirty="0"/>
          </a:p>
        </p:txBody>
      </p:sp>
      <p:sp>
        <p:nvSpPr>
          <p:cNvPr id="12" name="Text 10"/>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3" name="Text 11"/>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Execution Governance</a:t>
            </a:r>
            <a:endParaRPr lang="en-US" sz="850" dirty="0"/>
          </a:p>
        </p:txBody>
      </p:sp>
      <p:sp>
        <p:nvSpPr>
          <p:cNvPr id="14" name="Text 12"/>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11</a:t>
            </a:r>
            <a:endParaRPr lang="en-US" sz="850" dirty="0"/>
          </a:p>
        </p:txBody>
      </p:sp>
      <p:pic>
        <p:nvPicPr>
          <p:cNvPr id="15" name="VO_012">
            <a:hlinkClick r:id="" action="ppaction://media"/>
            <a:extLst>
              <a:ext uri="{FF2B5EF4-FFF2-40B4-BE49-F238E27FC236}">
                <a16:creationId xmlns:a16="http://schemas.microsoft.com/office/drawing/2014/main" id="{D1278FB7-4456-0AC2-B5E6-9A82205BFE2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26752"/>
    </mc:Choice>
    <mc:Fallback>
      <p:transition spd="slow" advClick="0" advTm="267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752" fill="hold"/>
                                        <p:tgtEl>
                                          <p:spTgt spid="15"/>
                                        </p:tgtEl>
                                      </p:cBhvr>
                                    </p:cmd>
                                  </p:childTnLst>
                                </p:cTn>
                              </p:par>
                              <p:par>
                                <p:cTn id="7" presetID="1" presetClass="mediacall" presetSubtype="0" fill="hold" nodeType="withEffect">
                                  <p:stCondLst>
                                    <p:cond delay="0"/>
                                  </p:stCondLst>
                                  <p:childTnLst>
                                    <p:cmd type="call" cmd="playFrom(0.0)">
                                      <p:cBhvr>
                                        <p:cTn id="8" dur="2575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15"/>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1686</Words>
  <Application>Microsoft Office PowerPoint</Application>
  <PresentationFormat>Widescreen</PresentationFormat>
  <Paragraphs>149</Paragraphs>
  <Slides>12</Slides>
  <Notes>12</Notes>
  <HiddenSlides>0</HiddenSlides>
  <MMClips>12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AGCP.ai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Runtime Execution Governance for AI Systems</dc:title>
  <dc:subject>Runtime Execution Governance for AI Systems</dc:subject>
  <dc:creator>AGCP.ai</dc:creator>
  <cp:lastModifiedBy>John Willis</cp:lastModifiedBy>
  <cp:revision>2</cp:revision>
  <dcterms:created xsi:type="dcterms:W3CDTF">2026-09-05T15:02:02Z</dcterms:created>
  <dcterms:modified xsi:type="dcterms:W3CDTF">2026-09-05T20:09:52Z</dcterms:modified>
</cp:coreProperties>
</file>