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355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This module covers Runtime Governance Architecture, which describes consistent governance execution for enterprise systems and autonomous agents. The paper provides the architectural bridge between high-level governance concerns and a concrete control-plane design. Its central idea is that consequential actions should be mediated before execution through a governance control plane. As you read, pay attention to separation of planes, lifecycle state, governance mutation submission, and the governance ledger.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This problem matters because enterprise systems increasingly combine human workflows, services, automation, and autonomous agents. Policy intent often exists outside the execution path, in documents, approvals, controls, or compliance processes. But agents and services operate in heterogeneous environments where consequences occur through APIs, workflows, infrastructure platforms, and data systems. Runtime governance architecture asks how governance can be consistently mediated across those systems, instead of relying on disconnected checks and retrospective logs.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paper addresses the problem that traditional architectures often separate policy, orchestration, logs, and execution without a deterministic governance path. Agents may submit, transform, or sequence actions faster than manual oversight can evaluate them. The architecture must therefore preserve authority, state, evidence, and lifecycle integrity while actions move toward execution. The problem is not simply whether a policy engine exists. It is whether the overall architecture can mediate consequential action consistently before the operational effect occurs.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core concepts are governance control plane, governance mutation submission, evaluation pipeline, execution plane separation, lifecycle state, and governance ledger. The control plane computes governance decisions. Governance mutation submission is the act of presenting a proposed change for governance. The evaluation pipeline applies governance logic. Execution plane separation keeps decisioning distinct from operational effect. Lifecycle state tracks the action's governance status. The governance ledger records events that make lifecycle and replay possible.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key architecture externalizes governance evaluation so consequential actions are mediated before execution. Governance sources inform the control plane. A submission presents a proposed action. Evaluation applies the relevant authority, policy, state, and evidence. A decision is produced. Only then may an execution gate allow the effect to proceed. This structure helps make governance consistent across heterogeneous systems because the execution plane does not have to invent governance logic locally for every action type.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critical distinction is between control plane and execution plane. The control plane computes governance decisions. The execution plane applies operational effects. A policy check evaluates rules, but runtime governance maintains action lifecycle and admissibility across the path to execution. These distinctions matter because a system can have policies, workflows, and logs while still lacking a controlled governance path. Runtime governance is about the architecture that binds decisioning to execution outcomes.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Consider a workflow engine that asks to change a cloud firewall policy. The request should be submitted as a governed proposal rather than applied immediately. The governance control plane validates the submission, evaluates policy, checks relevant state and authority, and returns a decision. Only an authorized decision reaches the execution gate. This example shows the architectural pattern: execution systems continue to perform operational work, but they do so under governance decisions produced by a separate control plane.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paper contributes a general runtime governance architecture. It frames AGCP as a concrete realization of that architecture and separates governance decisioning from operational execution. This separation is important because it allows governance to be consistent, auditable, and replayable across systems that may otherwise have different workflow engines, APIs, or enforcement mechanisms. The paper therefore provides a conceptual map for where the control plane belongs and what responsibilities it must carry.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This paper bridges the broad runtime execution governance thesis and AGCP-specific interface behavior. It provides architectural vocabulary used by the specification and assessment work, including control plane, execution plane, lifecycle state, governance ledger, and execution gate. It also links multi-agent use cases to enterprise runtime control. PBSAI can organize agent activity, but runtime governance architecture explains where proposed actions should be mediated before those actions affect the enterprise environment.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For real AI systems, architectures should expose governance decision points explicitly. Execution systems need enough context to enforce decisions in a non-bypassable or at least strongly bound manner. Governance evidence should be produced as part of normal execution flow, not reconstructed manually after an incident. This suggests that system owners should inventory consequential action paths, identify execution gates, and determine where a governance control plane can mediate decisions consistently.</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key takeaways are that runtime governance is an architecture, not an after-the-fact log; control-plane separation enables consistency and replay; and governance decisions must bind to execution outcomes. The architecture is especially important for autonomous agents because they can create, transform, or sequence actions quickly. Without an explicit governance path, the system may rely on assumptions that are difficult to audit or reproduce.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Use the DOI shown here as the stable reading link, and use A G C P dot A I for the broader corpus. After reading, take the quiz at A G C P dot A I slash quiz dash runtime dash governance dash architecture. The quiz focuses on control-plane separation, execution gates, governance mutation submission, lifecycle state, governance ledgers, and the difference between policy checks and runtime governance.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xml"/><Relationship Id="rId7" Type="http://schemas.openxmlformats.org/officeDocument/2006/relationships/hyperlink" Target="https://agcp.ai" TargetMode="Externa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hyperlink" Target="https://agcp.ai/quiz-runtime-governance-architecture" TargetMode="External"/><Relationship Id="rId5" Type="http://schemas.openxmlformats.org/officeDocument/2006/relationships/hyperlink" Target="https://doi.org/10.5281/zenodo.19286845" TargetMode="External"/><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02050"/>
          </a:solidFill>
          <a:ln w="12700">
            <a:solidFill>
              <a:srgbClr val="002050"/>
            </a:solidFill>
            <a:prstDash val="solid"/>
          </a:ln>
        </p:spPr>
      </p:sp>
      <p:pic>
        <p:nvPicPr>
          <p:cNvPr id="3" name="Image 0" descr="/mnt/data/AGCP transparent logo with name.png"/>
          <p:cNvPicPr>
            <a:picLocks noChangeAspect="1"/>
          </p:cNvPicPr>
          <p:nvPr/>
        </p:nvPicPr>
        <p:blipFill>
          <a:blip r:embed="rId5"/>
          <a:stretch>
            <a:fillRect/>
          </a:stretch>
        </p:blipFill>
        <p:spPr>
          <a:xfrm>
            <a:off x="7452360" y="530352"/>
            <a:ext cx="4160520" cy="1664208"/>
          </a:xfrm>
          <a:prstGeom prst="rect">
            <a:avLst/>
          </a:prstGeom>
        </p:spPr>
      </p:pic>
      <p:sp>
        <p:nvSpPr>
          <p:cNvPr id="4" name="Text 1"/>
          <p:cNvSpPr/>
          <p:nvPr/>
        </p:nvSpPr>
        <p:spPr>
          <a:xfrm>
            <a:off x="658368" y="621792"/>
            <a:ext cx="5257800" cy="219456"/>
          </a:xfrm>
          <a:prstGeom prst="rect">
            <a:avLst/>
          </a:prstGeom>
          <a:noFill/>
          <a:ln/>
        </p:spPr>
        <p:txBody>
          <a:bodyPr wrap="square" lIns="0" tIns="0" rIns="0" bIns="0" rtlCol="0" anchor="ctr"/>
          <a:lstStyle/>
          <a:p>
            <a:pPr marL="0" indent="0">
              <a:buNone/>
            </a:pPr>
            <a:r>
              <a:rPr lang="en-US" sz="1200" b="1" dirty="0">
                <a:solidFill>
                  <a:srgbClr val="004080"/>
                </a:solidFill>
                <a:latin typeface="Aptos" pitchFamily="34" charset="0"/>
                <a:ea typeface="Aptos" pitchFamily="34" charset="-122"/>
                <a:cs typeface="Aptos" pitchFamily="34" charset="-120"/>
              </a:rPr>
              <a:t>Runtime Governance Reading Series</a:t>
            </a:r>
            <a:endParaRPr lang="en-US" sz="1200" dirty="0"/>
          </a:p>
        </p:txBody>
      </p:sp>
      <p:sp>
        <p:nvSpPr>
          <p:cNvPr id="5" name="Text 2"/>
          <p:cNvSpPr/>
          <p:nvPr/>
        </p:nvSpPr>
        <p:spPr>
          <a:xfrm>
            <a:off x="658368" y="1371600"/>
            <a:ext cx="6537960" cy="1143000"/>
          </a:xfrm>
          <a:prstGeom prst="rect">
            <a:avLst/>
          </a:prstGeom>
          <a:noFill/>
          <a:ln/>
        </p:spPr>
        <p:txBody>
          <a:bodyPr wrap="square" lIns="0" tIns="0" rIns="0" bIns="0" rtlCol="0" anchor="ctr">
            <a:normAutofit/>
          </a:bodyPr>
          <a:lstStyle/>
          <a:p>
            <a:pPr marL="0" indent="0">
              <a:buNone/>
            </a:pPr>
            <a:r>
              <a:rPr lang="en-US" sz="3600" b="1" dirty="0">
                <a:solidFill>
                  <a:srgbClr val="002050"/>
                </a:solidFill>
                <a:latin typeface="Aptos Display" pitchFamily="34" charset="0"/>
                <a:ea typeface="Aptos Display" pitchFamily="34" charset="-122"/>
                <a:cs typeface="Aptos Display" pitchFamily="34" charset="-120"/>
              </a:rPr>
              <a:t>Runtime Governance Architecture</a:t>
            </a:r>
            <a:endParaRPr lang="en-US" sz="3600" dirty="0"/>
          </a:p>
        </p:txBody>
      </p:sp>
      <p:sp>
        <p:nvSpPr>
          <p:cNvPr id="6" name="Text 3"/>
          <p:cNvSpPr/>
          <p:nvPr/>
        </p:nvSpPr>
        <p:spPr>
          <a:xfrm>
            <a:off x="694944" y="2633472"/>
            <a:ext cx="7178040" cy="713232"/>
          </a:xfrm>
          <a:prstGeom prst="rect">
            <a:avLst/>
          </a:prstGeom>
          <a:noFill/>
          <a:ln/>
        </p:spPr>
        <p:txBody>
          <a:bodyPr wrap="square" lIns="0" tIns="0" rIns="0" bIns="0" rtlCol="0" anchor="ctr">
            <a:normAutofit/>
          </a:bodyPr>
          <a:lstStyle/>
          <a:p>
            <a:pPr marL="0" indent="0">
              <a:buNone/>
            </a:pPr>
            <a:r>
              <a:rPr lang="en-US" sz="1900" dirty="0">
                <a:solidFill>
                  <a:srgbClr val="334155"/>
                </a:solidFill>
                <a:latin typeface="Aptos" pitchFamily="34" charset="0"/>
                <a:ea typeface="Aptos" pitchFamily="34" charset="-122"/>
                <a:cs typeface="Aptos" pitchFamily="34" charset="-120"/>
              </a:rPr>
              <a:t>Consistent Governance Execution for Enterprise Systems and Autonomous Agents</a:t>
            </a:r>
            <a:endParaRPr lang="en-US" sz="1900" dirty="0"/>
          </a:p>
        </p:txBody>
      </p:sp>
      <p:sp>
        <p:nvSpPr>
          <p:cNvPr id="7" name="Shape 4"/>
          <p:cNvSpPr/>
          <p:nvPr/>
        </p:nvSpPr>
        <p:spPr>
          <a:xfrm>
            <a:off x="694944" y="3639312"/>
            <a:ext cx="3977640" cy="0"/>
          </a:xfrm>
          <a:prstGeom prst="line">
            <a:avLst/>
          </a:prstGeom>
          <a:noFill/>
          <a:ln w="38100">
            <a:solidFill>
              <a:srgbClr val="004080"/>
            </a:solidFill>
            <a:prstDash val="solid"/>
          </a:ln>
        </p:spPr>
      </p:sp>
      <p:sp>
        <p:nvSpPr>
          <p:cNvPr id="8" name="Text 5"/>
          <p:cNvSpPr/>
          <p:nvPr/>
        </p:nvSpPr>
        <p:spPr>
          <a:xfrm>
            <a:off x="694944" y="4005072"/>
            <a:ext cx="9966960" cy="987552"/>
          </a:xfrm>
          <a:prstGeom prst="rect">
            <a:avLst/>
          </a:prstGeom>
          <a:noFill/>
          <a:ln/>
        </p:spPr>
        <p:txBody>
          <a:bodyPr wrap="square" lIns="254" tIns="254" rIns="254" bIns="254" rtlCol="0" anchor="ctr">
            <a:normAutofit/>
          </a:bodyPr>
          <a:lstStyle/>
          <a:p>
            <a:pPr marL="0" indent="0">
              <a:buNone/>
            </a:pPr>
            <a:r>
              <a:rPr lang="en-US" sz="1230" dirty="0">
                <a:solidFill>
                  <a:srgbClr val="111111"/>
                </a:solidFill>
                <a:latin typeface="Aptos" pitchFamily="34" charset="0"/>
                <a:ea typeface="Aptos" pitchFamily="34" charset="-122"/>
                <a:cs typeface="Aptos" pitchFamily="34" charset="-120"/>
              </a:rPr>
              <a:t>Willis, J. M. (2026). Runtime Governance Architecture: Consistent Governance Execution for Enterprise Systems and Autonomous Agents. Sustainable Future Tech, Inc. https://doi.org/10.5281/zenodo.19286845</a:t>
            </a:r>
            <a:endParaRPr lang="en-US" sz="1230" dirty="0"/>
          </a:p>
        </p:txBody>
      </p:sp>
      <p:sp>
        <p:nvSpPr>
          <p:cNvPr id="9" name="Shape 6"/>
          <p:cNvSpPr/>
          <p:nvPr/>
        </p:nvSpPr>
        <p:spPr>
          <a:xfrm>
            <a:off x="694944" y="5879592"/>
            <a:ext cx="1828800" cy="384048"/>
          </a:xfrm>
          <a:prstGeom prst="roundRect">
            <a:avLst>
              <a:gd name="adj" fmla="val 14286"/>
            </a:avLst>
          </a:prstGeom>
          <a:solidFill>
            <a:srgbClr val="FFFFFF"/>
          </a:solidFill>
          <a:ln w="15240">
            <a:solidFill>
              <a:srgbClr val="002050"/>
            </a:solidFill>
            <a:prstDash val="solid"/>
          </a:ln>
        </p:spPr>
      </p:sp>
      <p:sp>
        <p:nvSpPr>
          <p:cNvPr id="10" name="Text 7"/>
          <p:cNvSpPr/>
          <p:nvPr/>
        </p:nvSpPr>
        <p:spPr>
          <a:xfrm>
            <a:off x="914400" y="5998464"/>
            <a:ext cx="1371600" cy="146304"/>
          </a:xfrm>
          <a:prstGeom prst="rect">
            <a:avLst/>
          </a:prstGeom>
          <a:noFill/>
          <a:ln/>
        </p:spPr>
        <p:txBody>
          <a:bodyPr wrap="square" lIns="0" tIns="0" rIns="0" bIns="0" rtlCol="0" anchor="ctr"/>
          <a:lstStyle/>
          <a:p>
            <a:pPr marL="0" indent="0" algn="ctr">
              <a:buNone/>
            </a:pPr>
            <a:r>
              <a:rPr lang="en-US" sz="1200" b="1" dirty="0">
                <a:solidFill>
                  <a:srgbClr val="002050"/>
                </a:solidFill>
                <a:latin typeface="Aptos" pitchFamily="34" charset="0"/>
                <a:ea typeface="Aptos" pitchFamily="34" charset="-122"/>
                <a:cs typeface="Aptos" pitchFamily="34" charset="-120"/>
              </a:rPr>
              <a:t>AGCP.ai</a:t>
            </a:r>
            <a:endParaRPr lang="en-US" sz="1200" dirty="0"/>
          </a:p>
        </p:txBody>
      </p:sp>
      <p:pic>
        <p:nvPicPr>
          <p:cNvPr id="11" name="VO_001">
            <a:hlinkClick r:id="" action="ppaction://media"/>
            <a:extLst>
              <a:ext uri="{FF2B5EF4-FFF2-40B4-BE49-F238E27FC236}">
                <a16:creationId xmlns:a16="http://schemas.microsoft.com/office/drawing/2014/main" id="{D8732EA2-DC86-53C3-9B90-2BBA005CB22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2248"/>
    </mc:Choice>
    <mc:Fallback>
      <p:transition spd="slow" advClick="0" advTm="322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248" fill="hold"/>
                                        <p:tgtEl>
                                          <p:spTgt spid="11"/>
                                        </p:tgtEl>
                                      </p:cBhvr>
                                    </p:cmd>
                                  </p:childTnLst>
                                </p:cTn>
                              </p:par>
                              <p:par>
                                <p:cTn id="7" presetID="1" presetClass="mediacall" presetSubtype="0" fill="hold" nodeType="withEffect">
                                  <p:stCondLst>
                                    <p:cond delay="0"/>
                                  </p:stCondLst>
                                  <p:childTnLst>
                                    <p:cmd type="call" cmd="playFrom(0.0)">
                                      <p:cBhvr>
                                        <p:cTn id="8" dur="3124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4080"/>
          </a:solidFill>
          <a:ln w="12700">
            <a:solidFill>
              <a:srgbClr val="00408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Why this problem matters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Governance Architecture</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408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Enterprise systems increasingly mix human workflows, services, and autonomous agents.
</a:t>
            </a:r>
            <a:r>
              <a:rPr lang="en-US" sz="2200" b="1" dirty="0">
                <a:solidFill>
                  <a:srgbClr val="00408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Policy intent often exists outside the execution path.
</a:t>
            </a:r>
            <a:r>
              <a:rPr lang="en-US" sz="2200" b="1" dirty="0">
                <a:solidFill>
                  <a:srgbClr val="00408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Governance needs consistent mediation across heterogeneous systems.</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Governance Architecture</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01</a:t>
            </a:r>
            <a:endParaRPr lang="en-US" sz="850" dirty="0"/>
          </a:p>
        </p:txBody>
      </p:sp>
      <p:pic>
        <p:nvPicPr>
          <p:cNvPr id="9" name="VO_002">
            <a:hlinkClick r:id="" action="ppaction://media"/>
            <a:extLst>
              <a:ext uri="{FF2B5EF4-FFF2-40B4-BE49-F238E27FC236}">
                <a16:creationId xmlns:a16="http://schemas.microsoft.com/office/drawing/2014/main" id="{4B709472-9CFF-0C08-8237-3E6B28B493B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9448"/>
    </mc:Choice>
    <mc:Fallback>
      <p:transition spd="slow" advClick="0" advTm="394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448" fill="hold"/>
                                        <p:tgtEl>
                                          <p:spTgt spid="9"/>
                                        </p:tgtEl>
                                      </p:cBhvr>
                                    </p:cmd>
                                  </p:childTnLst>
                                </p:cTn>
                              </p:par>
                              <p:par>
                                <p:cTn id="7" presetID="1" presetClass="mediacall" presetSubtype="0" fill="hold" nodeType="withEffect">
                                  <p:stCondLst>
                                    <p:cond delay="0"/>
                                  </p:stCondLst>
                                  <p:childTnLst>
                                    <p:cmd type="call" cmd="playFrom(0.0)">
                                      <p:cBhvr>
                                        <p:cTn id="8" dur="3844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4080"/>
          </a:solidFill>
          <a:ln w="12700">
            <a:solidFill>
              <a:srgbClr val="00408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The problem the paper addresses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Governance Architecture</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408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Traditional architectures often separate policy, orchestration, logs, and execution without a deterministic governance path.
</a:t>
            </a:r>
            <a:r>
              <a:rPr lang="en-US" sz="2200" b="1" dirty="0">
                <a:solidFill>
                  <a:srgbClr val="00408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Agents may submit, transform, or sequence actions faster than manual oversight can evaluate.
</a:t>
            </a:r>
            <a:r>
              <a:rPr lang="en-US" sz="2200" b="1" dirty="0">
                <a:solidFill>
                  <a:srgbClr val="00408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The architecture must preserve authority, state, evidence, and lifecycle integrity.</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Governance Architecture</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02</a:t>
            </a:r>
            <a:endParaRPr lang="en-US" sz="850" dirty="0"/>
          </a:p>
        </p:txBody>
      </p:sp>
      <p:pic>
        <p:nvPicPr>
          <p:cNvPr id="9" name="VO_003">
            <a:hlinkClick r:id="" action="ppaction://media"/>
            <a:extLst>
              <a:ext uri="{FF2B5EF4-FFF2-40B4-BE49-F238E27FC236}">
                <a16:creationId xmlns:a16="http://schemas.microsoft.com/office/drawing/2014/main" id="{58CB49A7-BF0E-A2BD-CA5C-A07CC333EC3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8128"/>
    </mc:Choice>
    <mc:Fallback>
      <p:transition spd="slow" advClick="0" advTm="381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128" fill="hold"/>
                                        <p:tgtEl>
                                          <p:spTgt spid="9"/>
                                        </p:tgtEl>
                                      </p:cBhvr>
                                    </p:cmd>
                                  </p:childTnLst>
                                </p:cTn>
                              </p:par>
                              <p:par>
                                <p:cTn id="7" presetID="1" presetClass="mediacall" presetSubtype="0" fill="hold" nodeType="withEffect">
                                  <p:stCondLst>
                                    <p:cond delay="0"/>
                                  </p:stCondLst>
                                  <p:childTnLst>
                                    <p:cmd type="call" cmd="playFrom(0.0)">
                                      <p:cBhvr>
                                        <p:cTn id="8" dur="3712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4080"/>
          </a:solidFill>
          <a:ln w="12700">
            <a:solidFill>
              <a:srgbClr val="00408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Core concepts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Governance Architecture</a:t>
            </a:r>
            <a:endParaRPr lang="en-US" sz="800" dirty="0"/>
          </a:p>
        </p:txBody>
      </p:sp>
      <p:sp>
        <p:nvSpPr>
          <p:cNvPr id="5" name="Shape 3"/>
          <p:cNvSpPr/>
          <p:nvPr/>
        </p:nvSpPr>
        <p:spPr>
          <a:xfrm>
            <a:off x="685800" y="1508760"/>
            <a:ext cx="3505200" cy="566928"/>
          </a:xfrm>
          <a:prstGeom prst="roundRect">
            <a:avLst>
              <a:gd name="adj" fmla="val 12903"/>
            </a:avLst>
          </a:prstGeom>
          <a:solidFill>
            <a:srgbClr val="FFFFFF"/>
          </a:solidFill>
          <a:ln w="15240">
            <a:solidFill>
              <a:srgbClr val="004080">
                <a:alpha val="85000"/>
              </a:srgbClr>
            </a:solidFill>
            <a:prstDash val="solid"/>
          </a:ln>
        </p:spPr>
      </p:sp>
      <p:sp>
        <p:nvSpPr>
          <p:cNvPr id="6" name="Text 4"/>
          <p:cNvSpPr/>
          <p:nvPr/>
        </p:nvSpPr>
        <p:spPr>
          <a:xfrm>
            <a:off x="841248" y="1655064"/>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Governance control plane</a:t>
            </a:r>
            <a:endParaRPr lang="en-US" sz="1700" dirty="0"/>
          </a:p>
        </p:txBody>
      </p:sp>
      <p:sp>
        <p:nvSpPr>
          <p:cNvPr id="7" name="Shape 5"/>
          <p:cNvSpPr/>
          <p:nvPr/>
        </p:nvSpPr>
        <p:spPr>
          <a:xfrm>
            <a:off x="4419600" y="1508760"/>
            <a:ext cx="3505200" cy="566928"/>
          </a:xfrm>
          <a:prstGeom prst="roundRect">
            <a:avLst>
              <a:gd name="adj" fmla="val 12903"/>
            </a:avLst>
          </a:prstGeom>
          <a:solidFill>
            <a:srgbClr val="FFFFFF"/>
          </a:solidFill>
          <a:ln w="15240">
            <a:solidFill>
              <a:srgbClr val="004080">
                <a:alpha val="85000"/>
              </a:srgbClr>
            </a:solidFill>
            <a:prstDash val="solid"/>
          </a:ln>
        </p:spPr>
      </p:sp>
      <p:sp>
        <p:nvSpPr>
          <p:cNvPr id="8" name="Text 6"/>
          <p:cNvSpPr/>
          <p:nvPr/>
        </p:nvSpPr>
        <p:spPr>
          <a:xfrm>
            <a:off x="4575048" y="1655064"/>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Governance mutation submission</a:t>
            </a:r>
            <a:endParaRPr lang="en-US" sz="1700" dirty="0"/>
          </a:p>
        </p:txBody>
      </p:sp>
      <p:sp>
        <p:nvSpPr>
          <p:cNvPr id="9" name="Shape 7"/>
          <p:cNvSpPr/>
          <p:nvPr/>
        </p:nvSpPr>
        <p:spPr>
          <a:xfrm>
            <a:off x="8153400" y="1508760"/>
            <a:ext cx="3505200" cy="566928"/>
          </a:xfrm>
          <a:prstGeom prst="roundRect">
            <a:avLst>
              <a:gd name="adj" fmla="val 12903"/>
            </a:avLst>
          </a:prstGeom>
          <a:solidFill>
            <a:srgbClr val="FFFFFF"/>
          </a:solidFill>
          <a:ln w="15240">
            <a:solidFill>
              <a:srgbClr val="004080">
                <a:alpha val="85000"/>
              </a:srgbClr>
            </a:solidFill>
            <a:prstDash val="solid"/>
          </a:ln>
        </p:spPr>
      </p:sp>
      <p:sp>
        <p:nvSpPr>
          <p:cNvPr id="10" name="Text 8"/>
          <p:cNvSpPr/>
          <p:nvPr/>
        </p:nvSpPr>
        <p:spPr>
          <a:xfrm>
            <a:off x="8308848" y="1655064"/>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Evaluation pipeline</a:t>
            </a:r>
            <a:endParaRPr lang="en-US" sz="1700" dirty="0"/>
          </a:p>
        </p:txBody>
      </p:sp>
      <p:sp>
        <p:nvSpPr>
          <p:cNvPr id="11" name="Shape 9"/>
          <p:cNvSpPr/>
          <p:nvPr/>
        </p:nvSpPr>
        <p:spPr>
          <a:xfrm>
            <a:off x="685800" y="2322576"/>
            <a:ext cx="3505200" cy="566928"/>
          </a:xfrm>
          <a:prstGeom prst="roundRect">
            <a:avLst>
              <a:gd name="adj" fmla="val 12903"/>
            </a:avLst>
          </a:prstGeom>
          <a:solidFill>
            <a:srgbClr val="FFFFFF"/>
          </a:solidFill>
          <a:ln w="15240">
            <a:solidFill>
              <a:srgbClr val="004080">
                <a:alpha val="85000"/>
              </a:srgbClr>
            </a:solidFill>
            <a:prstDash val="solid"/>
          </a:ln>
        </p:spPr>
      </p:sp>
      <p:sp>
        <p:nvSpPr>
          <p:cNvPr id="12" name="Text 10"/>
          <p:cNvSpPr/>
          <p:nvPr/>
        </p:nvSpPr>
        <p:spPr>
          <a:xfrm>
            <a:off x="841248" y="2468880"/>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Execution plane separation</a:t>
            </a:r>
            <a:endParaRPr lang="en-US" sz="1700" dirty="0"/>
          </a:p>
        </p:txBody>
      </p:sp>
      <p:sp>
        <p:nvSpPr>
          <p:cNvPr id="13" name="Shape 11"/>
          <p:cNvSpPr/>
          <p:nvPr/>
        </p:nvSpPr>
        <p:spPr>
          <a:xfrm>
            <a:off x="4419600" y="2322576"/>
            <a:ext cx="3505200" cy="566928"/>
          </a:xfrm>
          <a:prstGeom prst="roundRect">
            <a:avLst>
              <a:gd name="adj" fmla="val 12903"/>
            </a:avLst>
          </a:prstGeom>
          <a:solidFill>
            <a:srgbClr val="FFFFFF"/>
          </a:solidFill>
          <a:ln w="15240">
            <a:solidFill>
              <a:srgbClr val="004080">
                <a:alpha val="85000"/>
              </a:srgbClr>
            </a:solidFill>
            <a:prstDash val="solid"/>
          </a:ln>
        </p:spPr>
      </p:sp>
      <p:sp>
        <p:nvSpPr>
          <p:cNvPr id="14" name="Text 12"/>
          <p:cNvSpPr/>
          <p:nvPr/>
        </p:nvSpPr>
        <p:spPr>
          <a:xfrm>
            <a:off x="4575048" y="2468880"/>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Lifecycle state</a:t>
            </a:r>
            <a:endParaRPr lang="en-US" sz="1700" dirty="0"/>
          </a:p>
        </p:txBody>
      </p:sp>
      <p:sp>
        <p:nvSpPr>
          <p:cNvPr id="15" name="Shape 13"/>
          <p:cNvSpPr/>
          <p:nvPr/>
        </p:nvSpPr>
        <p:spPr>
          <a:xfrm>
            <a:off x="8153400" y="2322576"/>
            <a:ext cx="3505200" cy="566928"/>
          </a:xfrm>
          <a:prstGeom prst="roundRect">
            <a:avLst>
              <a:gd name="adj" fmla="val 12903"/>
            </a:avLst>
          </a:prstGeom>
          <a:solidFill>
            <a:srgbClr val="FFFFFF"/>
          </a:solidFill>
          <a:ln w="15240">
            <a:solidFill>
              <a:srgbClr val="004080">
                <a:alpha val="85000"/>
              </a:srgbClr>
            </a:solidFill>
            <a:prstDash val="solid"/>
          </a:ln>
        </p:spPr>
      </p:sp>
      <p:sp>
        <p:nvSpPr>
          <p:cNvPr id="16" name="Text 14"/>
          <p:cNvSpPr/>
          <p:nvPr/>
        </p:nvSpPr>
        <p:spPr>
          <a:xfrm>
            <a:off x="8308848" y="2468880"/>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Governance ledger</a:t>
            </a:r>
            <a:endParaRPr lang="en-US" sz="1700" dirty="0"/>
          </a:p>
        </p:txBody>
      </p:sp>
      <p:sp>
        <p:nvSpPr>
          <p:cNvPr id="17" name="Text 15"/>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8" name="Text 16"/>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Governance Architecture</a:t>
            </a:r>
            <a:endParaRPr lang="en-US" sz="850" dirty="0"/>
          </a:p>
        </p:txBody>
      </p:sp>
      <p:sp>
        <p:nvSpPr>
          <p:cNvPr id="19" name="Text 17"/>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03</a:t>
            </a:r>
            <a:endParaRPr lang="en-US" sz="850" dirty="0"/>
          </a:p>
        </p:txBody>
      </p:sp>
      <p:pic>
        <p:nvPicPr>
          <p:cNvPr id="20" name="VO_004">
            <a:hlinkClick r:id="" action="ppaction://media"/>
            <a:extLst>
              <a:ext uri="{FF2B5EF4-FFF2-40B4-BE49-F238E27FC236}">
                <a16:creationId xmlns:a16="http://schemas.microsoft.com/office/drawing/2014/main" id="{67E21706-1F5C-D0D0-98AB-16D8AAAEA57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7408"/>
    </mc:Choice>
    <mc:Fallback>
      <p:transition spd="slow" advClick="0" advTm="374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408" fill="hold"/>
                                        <p:tgtEl>
                                          <p:spTgt spid="20"/>
                                        </p:tgtEl>
                                      </p:cBhvr>
                                    </p:cmd>
                                  </p:childTnLst>
                                </p:cTn>
                              </p:par>
                              <p:par>
                                <p:cTn id="7" presetID="1" presetClass="mediacall" presetSubtype="0" fill="hold" nodeType="withEffect">
                                  <p:stCondLst>
                                    <p:cond delay="0"/>
                                  </p:stCondLst>
                                  <p:childTnLst>
                                    <p:cmd type="call" cmd="playFrom(0.0)">
                                      <p:cBhvr>
                                        <p:cTn id="8" dur="36408"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4080"/>
          </a:solidFill>
          <a:ln w="12700">
            <a:solidFill>
              <a:srgbClr val="00408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Key architecture / model</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Governance Architecture</a:t>
            </a:r>
            <a:endParaRPr lang="en-US" sz="800" dirty="0"/>
          </a:p>
        </p:txBody>
      </p:sp>
      <p:sp>
        <p:nvSpPr>
          <p:cNvPr id="5" name="Text 3"/>
          <p:cNvSpPr/>
          <p:nvPr/>
        </p:nvSpPr>
        <p:spPr>
          <a:xfrm>
            <a:off x="713232" y="1298448"/>
            <a:ext cx="10789920" cy="566928"/>
          </a:xfrm>
          <a:prstGeom prst="rect">
            <a:avLst/>
          </a:prstGeom>
          <a:noFill/>
          <a:ln/>
        </p:spPr>
        <p:txBody>
          <a:bodyPr wrap="square" lIns="0" tIns="0" rIns="0" bIns="0" rtlCol="0" anchor="ctr">
            <a:normAutofit/>
          </a:bodyPr>
          <a:lstStyle/>
          <a:p>
            <a:pPr marL="0" indent="0">
              <a:buNone/>
            </a:pPr>
            <a:r>
              <a:rPr lang="en-US" sz="1900" b="1" dirty="0">
                <a:solidFill>
                  <a:srgbClr val="111111"/>
                </a:solidFill>
                <a:latin typeface="Aptos" pitchFamily="34" charset="0"/>
                <a:ea typeface="Aptos" pitchFamily="34" charset="-122"/>
                <a:cs typeface="Aptos" pitchFamily="34" charset="-120"/>
              </a:rPr>
              <a:t>Runtime governance externalizes governance evaluation so consequential actions are mediated before execution.</a:t>
            </a:r>
            <a:endParaRPr lang="en-US" sz="1900" dirty="0"/>
          </a:p>
        </p:txBody>
      </p:sp>
      <p:sp>
        <p:nvSpPr>
          <p:cNvPr id="6" name="Shape 4"/>
          <p:cNvSpPr/>
          <p:nvPr/>
        </p:nvSpPr>
        <p:spPr>
          <a:xfrm>
            <a:off x="2295144" y="2194560"/>
            <a:ext cx="667512" cy="237744"/>
          </a:xfrm>
          <a:prstGeom prst="chevron">
            <a:avLst/>
          </a:prstGeom>
          <a:solidFill>
            <a:srgbClr val="004080">
              <a:alpha val="72000"/>
            </a:srgbClr>
          </a:solidFill>
          <a:ln w="12700">
            <a:solidFill>
              <a:srgbClr val="004080">
                <a:alpha val="0"/>
              </a:srgbClr>
            </a:solidFill>
            <a:prstDash val="solid"/>
          </a:ln>
        </p:spPr>
      </p:sp>
      <p:sp>
        <p:nvSpPr>
          <p:cNvPr id="7" name="Shape 5"/>
          <p:cNvSpPr/>
          <p:nvPr/>
        </p:nvSpPr>
        <p:spPr>
          <a:xfrm>
            <a:off x="4626864" y="2194560"/>
            <a:ext cx="667512" cy="237744"/>
          </a:xfrm>
          <a:prstGeom prst="chevron">
            <a:avLst/>
          </a:prstGeom>
          <a:solidFill>
            <a:srgbClr val="004080">
              <a:alpha val="72000"/>
            </a:srgbClr>
          </a:solidFill>
          <a:ln w="12700">
            <a:solidFill>
              <a:srgbClr val="004080">
                <a:alpha val="0"/>
              </a:srgbClr>
            </a:solidFill>
            <a:prstDash val="solid"/>
          </a:ln>
        </p:spPr>
      </p:sp>
      <p:sp>
        <p:nvSpPr>
          <p:cNvPr id="8" name="Shape 6"/>
          <p:cNvSpPr/>
          <p:nvPr/>
        </p:nvSpPr>
        <p:spPr>
          <a:xfrm>
            <a:off x="6958584" y="2194560"/>
            <a:ext cx="667512" cy="237744"/>
          </a:xfrm>
          <a:prstGeom prst="chevron">
            <a:avLst/>
          </a:prstGeom>
          <a:solidFill>
            <a:srgbClr val="004080">
              <a:alpha val="72000"/>
            </a:srgbClr>
          </a:solidFill>
          <a:ln w="12700">
            <a:solidFill>
              <a:srgbClr val="004080">
                <a:alpha val="0"/>
              </a:srgbClr>
            </a:solidFill>
            <a:prstDash val="solid"/>
          </a:ln>
        </p:spPr>
      </p:sp>
      <p:sp>
        <p:nvSpPr>
          <p:cNvPr id="9" name="Shape 7"/>
          <p:cNvSpPr/>
          <p:nvPr/>
        </p:nvSpPr>
        <p:spPr>
          <a:xfrm>
            <a:off x="9290304" y="2194560"/>
            <a:ext cx="667512" cy="237744"/>
          </a:xfrm>
          <a:prstGeom prst="chevron">
            <a:avLst/>
          </a:prstGeom>
          <a:solidFill>
            <a:srgbClr val="004080">
              <a:alpha val="72000"/>
            </a:srgbClr>
          </a:solidFill>
          <a:ln w="12700">
            <a:solidFill>
              <a:srgbClr val="004080">
                <a:alpha val="0"/>
              </a:srgbClr>
            </a:solidFill>
            <a:prstDash val="solid"/>
          </a:ln>
        </p:spPr>
      </p:sp>
      <p:sp>
        <p:nvSpPr>
          <p:cNvPr id="10" name="Shape 8"/>
          <p:cNvSpPr/>
          <p:nvPr/>
        </p:nvSpPr>
        <p:spPr>
          <a:xfrm>
            <a:off x="685800" y="1874520"/>
            <a:ext cx="1554480" cy="877824"/>
          </a:xfrm>
          <a:prstGeom prst="roundRect">
            <a:avLst>
              <a:gd name="adj" fmla="val 8333"/>
            </a:avLst>
          </a:prstGeom>
          <a:solidFill>
            <a:srgbClr val="004080"/>
          </a:solidFill>
          <a:ln w="12700">
            <a:solidFill>
              <a:srgbClr val="004080"/>
            </a:solidFill>
            <a:prstDash val="solid"/>
          </a:ln>
        </p:spPr>
      </p:sp>
      <p:sp>
        <p:nvSpPr>
          <p:cNvPr id="11" name="Text 9"/>
          <p:cNvSpPr/>
          <p:nvPr/>
        </p:nvSpPr>
        <p:spPr>
          <a:xfrm>
            <a:off x="81381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Governance sources</a:t>
            </a:r>
            <a:endParaRPr lang="en-US" sz="1350" dirty="0"/>
          </a:p>
        </p:txBody>
      </p:sp>
      <p:sp>
        <p:nvSpPr>
          <p:cNvPr id="12" name="Shape 10"/>
          <p:cNvSpPr/>
          <p:nvPr/>
        </p:nvSpPr>
        <p:spPr>
          <a:xfrm>
            <a:off x="3017520" y="1874520"/>
            <a:ext cx="1554480" cy="877824"/>
          </a:xfrm>
          <a:prstGeom prst="roundRect">
            <a:avLst>
              <a:gd name="adj" fmla="val 8333"/>
            </a:avLst>
          </a:prstGeom>
          <a:solidFill>
            <a:srgbClr val="004080"/>
          </a:solidFill>
          <a:ln w="12700">
            <a:solidFill>
              <a:srgbClr val="004080"/>
            </a:solidFill>
            <a:prstDash val="solid"/>
          </a:ln>
        </p:spPr>
      </p:sp>
      <p:sp>
        <p:nvSpPr>
          <p:cNvPr id="13" name="Text 11"/>
          <p:cNvSpPr/>
          <p:nvPr/>
        </p:nvSpPr>
        <p:spPr>
          <a:xfrm>
            <a:off x="314553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Submission</a:t>
            </a:r>
            <a:endParaRPr lang="en-US" sz="1350" dirty="0"/>
          </a:p>
        </p:txBody>
      </p:sp>
      <p:sp>
        <p:nvSpPr>
          <p:cNvPr id="14" name="Shape 12"/>
          <p:cNvSpPr/>
          <p:nvPr/>
        </p:nvSpPr>
        <p:spPr>
          <a:xfrm>
            <a:off x="5349240" y="1874520"/>
            <a:ext cx="1554480" cy="877824"/>
          </a:xfrm>
          <a:prstGeom prst="roundRect">
            <a:avLst>
              <a:gd name="adj" fmla="val 8333"/>
            </a:avLst>
          </a:prstGeom>
          <a:solidFill>
            <a:srgbClr val="004080"/>
          </a:solidFill>
          <a:ln w="12700">
            <a:solidFill>
              <a:srgbClr val="004080"/>
            </a:solidFill>
            <a:prstDash val="solid"/>
          </a:ln>
        </p:spPr>
      </p:sp>
      <p:sp>
        <p:nvSpPr>
          <p:cNvPr id="15" name="Text 13"/>
          <p:cNvSpPr/>
          <p:nvPr/>
        </p:nvSpPr>
        <p:spPr>
          <a:xfrm>
            <a:off x="547725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Evaluation</a:t>
            </a:r>
            <a:endParaRPr lang="en-US" sz="1350" dirty="0"/>
          </a:p>
        </p:txBody>
      </p:sp>
      <p:sp>
        <p:nvSpPr>
          <p:cNvPr id="16" name="Shape 14"/>
          <p:cNvSpPr/>
          <p:nvPr/>
        </p:nvSpPr>
        <p:spPr>
          <a:xfrm>
            <a:off x="7680960" y="1874520"/>
            <a:ext cx="1554480" cy="877824"/>
          </a:xfrm>
          <a:prstGeom prst="roundRect">
            <a:avLst>
              <a:gd name="adj" fmla="val 8333"/>
            </a:avLst>
          </a:prstGeom>
          <a:solidFill>
            <a:srgbClr val="004080"/>
          </a:solidFill>
          <a:ln w="12700">
            <a:solidFill>
              <a:srgbClr val="004080"/>
            </a:solidFill>
            <a:prstDash val="solid"/>
          </a:ln>
        </p:spPr>
      </p:sp>
      <p:sp>
        <p:nvSpPr>
          <p:cNvPr id="17" name="Text 15"/>
          <p:cNvSpPr/>
          <p:nvPr/>
        </p:nvSpPr>
        <p:spPr>
          <a:xfrm>
            <a:off x="780897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Decision</a:t>
            </a:r>
            <a:endParaRPr lang="en-US" sz="1350" dirty="0"/>
          </a:p>
        </p:txBody>
      </p:sp>
      <p:sp>
        <p:nvSpPr>
          <p:cNvPr id="18" name="Shape 16"/>
          <p:cNvSpPr/>
          <p:nvPr/>
        </p:nvSpPr>
        <p:spPr>
          <a:xfrm>
            <a:off x="10012680" y="1874520"/>
            <a:ext cx="1554480" cy="877824"/>
          </a:xfrm>
          <a:prstGeom prst="roundRect">
            <a:avLst>
              <a:gd name="adj" fmla="val 8333"/>
            </a:avLst>
          </a:prstGeom>
          <a:solidFill>
            <a:srgbClr val="004080"/>
          </a:solidFill>
          <a:ln w="12700">
            <a:solidFill>
              <a:srgbClr val="004080"/>
            </a:solidFill>
            <a:prstDash val="solid"/>
          </a:ln>
        </p:spPr>
      </p:sp>
      <p:sp>
        <p:nvSpPr>
          <p:cNvPr id="19" name="Text 17"/>
          <p:cNvSpPr/>
          <p:nvPr/>
        </p:nvSpPr>
        <p:spPr>
          <a:xfrm>
            <a:off x="1014069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Execution gate</a:t>
            </a:r>
            <a:endParaRPr lang="en-US" sz="1350" dirty="0"/>
          </a:p>
        </p:txBody>
      </p:sp>
      <p:sp>
        <p:nvSpPr>
          <p:cNvPr id="20" name="Text 18"/>
          <p:cNvSpPr/>
          <p:nvPr/>
        </p:nvSpPr>
        <p:spPr>
          <a:xfrm>
            <a:off x="713232" y="3273552"/>
            <a:ext cx="10515600" cy="1572768"/>
          </a:xfrm>
          <a:prstGeom prst="rect">
            <a:avLst/>
          </a:prstGeom>
          <a:noFill/>
          <a:ln/>
        </p:spPr>
        <p:txBody>
          <a:bodyPr wrap="square" lIns="508" tIns="508" rIns="508" bIns="508" rtlCol="0" anchor="t">
            <a:normAutofit/>
          </a:bodyPr>
          <a:lstStyle/>
          <a:p>
            <a:pPr marL="0" indent="0">
              <a:buNone/>
            </a:pPr>
            <a:r>
              <a:rPr lang="en-US" sz="1700" b="1" dirty="0">
                <a:solidFill>
                  <a:srgbClr val="004080"/>
                </a:solidFill>
                <a:latin typeface="Aptos" pitchFamily="34" charset="0"/>
                <a:ea typeface="Aptos" pitchFamily="34" charset="-122"/>
                <a:cs typeface="Aptos" pitchFamily="34" charset="-120"/>
              </a:rPr>
              <a:t>• </a:t>
            </a:r>
            <a:r>
              <a:rPr lang="en-US" sz="1700" dirty="0">
                <a:solidFill>
                  <a:srgbClr val="111111"/>
                </a:solidFill>
                <a:latin typeface="Aptos" pitchFamily="34" charset="0"/>
                <a:ea typeface="Aptos" pitchFamily="34" charset="-122"/>
                <a:cs typeface="Aptos" pitchFamily="34" charset="-120"/>
              </a:rPr>
              <a:t>The paper organizes the problem as a sequence of controlled transformations.
</a:t>
            </a:r>
            <a:r>
              <a:rPr lang="en-US" sz="1700" b="1" dirty="0">
                <a:solidFill>
                  <a:srgbClr val="004080"/>
                </a:solidFill>
                <a:latin typeface="Aptos" pitchFamily="34" charset="0"/>
                <a:ea typeface="Aptos" pitchFamily="34" charset="-122"/>
                <a:cs typeface="Aptos" pitchFamily="34" charset="-120"/>
              </a:rPr>
              <a:t>• </a:t>
            </a:r>
            <a:r>
              <a:rPr lang="en-US" sz="1700" dirty="0">
                <a:solidFill>
                  <a:srgbClr val="111111"/>
                </a:solidFill>
                <a:latin typeface="Aptos" pitchFamily="34" charset="0"/>
                <a:ea typeface="Aptos" pitchFamily="34" charset="-122"/>
                <a:cs typeface="Aptos" pitchFamily="34" charset="-120"/>
              </a:rPr>
              <a:t>Each step preserves a different governance property.
</a:t>
            </a:r>
            <a:r>
              <a:rPr lang="en-US" sz="1700" b="1" dirty="0">
                <a:solidFill>
                  <a:srgbClr val="004080"/>
                </a:solidFill>
                <a:latin typeface="Aptos" pitchFamily="34" charset="0"/>
                <a:ea typeface="Aptos" pitchFamily="34" charset="-122"/>
                <a:cs typeface="Aptos" pitchFamily="34" charset="-120"/>
              </a:rPr>
              <a:t>• </a:t>
            </a:r>
            <a:r>
              <a:rPr lang="en-US" sz="1700" dirty="0">
                <a:solidFill>
                  <a:srgbClr val="111111"/>
                </a:solidFill>
                <a:latin typeface="Aptos" pitchFamily="34" charset="0"/>
                <a:ea typeface="Aptos" pitchFamily="34" charset="-122"/>
                <a:cs typeface="Aptos" pitchFamily="34" charset="-120"/>
              </a:rPr>
              <a:t>The model is useful because it exposes where ordinary workflows collapse governance distinctions.</a:t>
            </a:r>
            <a:endParaRPr lang="en-US" sz="1700" dirty="0"/>
          </a:p>
        </p:txBody>
      </p:sp>
      <p:sp>
        <p:nvSpPr>
          <p:cNvPr id="21" name="Text 19"/>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22" name="Text 20"/>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Governance Architecture</a:t>
            </a:r>
            <a:endParaRPr lang="en-US" sz="850" dirty="0"/>
          </a:p>
        </p:txBody>
      </p:sp>
      <p:sp>
        <p:nvSpPr>
          <p:cNvPr id="23" name="Text 21"/>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04</a:t>
            </a:r>
            <a:endParaRPr lang="en-US" sz="850" dirty="0"/>
          </a:p>
        </p:txBody>
      </p:sp>
      <p:pic>
        <p:nvPicPr>
          <p:cNvPr id="24" name="VO_005">
            <a:hlinkClick r:id="" action="ppaction://media"/>
            <a:extLst>
              <a:ext uri="{FF2B5EF4-FFF2-40B4-BE49-F238E27FC236}">
                <a16:creationId xmlns:a16="http://schemas.microsoft.com/office/drawing/2014/main" id="{410EEF7C-BCFA-395C-369A-148FA7E5AFD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5392"/>
    </mc:Choice>
    <mc:Fallback>
      <p:transition spd="slow" advClick="0" advTm="353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392" fill="hold"/>
                                        <p:tgtEl>
                                          <p:spTgt spid="24"/>
                                        </p:tgtEl>
                                      </p:cBhvr>
                                    </p:cmd>
                                  </p:childTnLst>
                                </p:cTn>
                              </p:par>
                              <p:par>
                                <p:cTn id="7" presetID="1" presetClass="mediacall" presetSubtype="0" fill="hold" nodeType="withEffect">
                                  <p:stCondLst>
                                    <p:cond delay="0"/>
                                  </p:stCondLst>
                                  <p:childTnLst>
                                    <p:cmd type="call" cmd="playFrom(0.0)">
                                      <p:cBhvr>
                                        <p:cTn id="8" dur="34392"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4080"/>
          </a:solidFill>
          <a:ln w="12700">
            <a:solidFill>
              <a:srgbClr val="00408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Critical distinctions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Governance Architecture</a:t>
            </a:r>
            <a:endParaRPr lang="en-US" sz="800" dirty="0"/>
          </a:p>
        </p:txBody>
      </p:sp>
      <p:sp>
        <p:nvSpPr>
          <p:cNvPr id="5" name="Shape 3"/>
          <p:cNvSpPr/>
          <p:nvPr/>
        </p:nvSpPr>
        <p:spPr>
          <a:xfrm>
            <a:off x="749808" y="1280160"/>
            <a:ext cx="4983480" cy="274320"/>
          </a:xfrm>
          <a:prstGeom prst="rect">
            <a:avLst/>
          </a:prstGeom>
          <a:solidFill>
            <a:srgbClr val="004080"/>
          </a:solidFill>
          <a:ln w="12700">
            <a:solidFill>
              <a:srgbClr val="004080"/>
            </a:solidFill>
            <a:prstDash val="solid"/>
          </a:ln>
        </p:spPr>
      </p:sp>
      <p:sp>
        <p:nvSpPr>
          <p:cNvPr id="6" name="Shape 4"/>
          <p:cNvSpPr/>
          <p:nvPr/>
        </p:nvSpPr>
        <p:spPr>
          <a:xfrm>
            <a:off x="6309360" y="1280160"/>
            <a:ext cx="4983480" cy="274320"/>
          </a:xfrm>
          <a:prstGeom prst="rect">
            <a:avLst/>
          </a:prstGeom>
          <a:solidFill>
            <a:srgbClr val="002050"/>
          </a:solidFill>
          <a:ln w="12700">
            <a:solidFill>
              <a:srgbClr val="002050"/>
            </a:solidFill>
            <a:prstDash val="solid"/>
          </a:ln>
        </p:spPr>
      </p:sp>
      <p:sp>
        <p:nvSpPr>
          <p:cNvPr id="7" name="Text 5"/>
          <p:cNvSpPr/>
          <p:nvPr/>
        </p:nvSpPr>
        <p:spPr>
          <a:xfrm>
            <a:off x="886968" y="1316736"/>
            <a:ext cx="3383280" cy="146304"/>
          </a:xfrm>
          <a:prstGeom prst="rect">
            <a:avLst/>
          </a:prstGeom>
          <a:noFill/>
          <a:ln/>
        </p:spPr>
        <p:txBody>
          <a:bodyPr wrap="square" lIns="0" tIns="0" rIns="0" bIns="0" rtlCol="0" anchor="ctr"/>
          <a:lstStyle/>
          <a:p>
            <a:pPr marL="0" indent="0">
              <a:buNone/>
            </a:pPr>
            <a:r>
              <a:rPr lang="en-US" sz="900" b="1" dirty="0">
                <a:solidFill>
                  <a:srgbClr val="FFFFFF"/>
                </a:solidFill>
                <a:latin typeface="Aptos" pitchFamily="34" charset="0"/>
                <a:ea typeface="Aptos" pitchFamily="34" charset="-122"/>
                <a:cs typeface="Aptos" pitchFamily="34" charset="-120"/>
              </a:rPr>
              <a:t>Term</a:t>
            </a:r>
            <a:endParaRPr lang="en-US" sz="900" dirty="0"/>
          </a:p>
        </p:txBody>
      </p:sp>
      <p:sp>
        <p:nvSpPr>
          <p:cNvPr id="8" name="Text 6"/>
          <p:cNvSpPr/>
          <p:nvPr/>
        </p:nvSpPr>
        <p:spPr>
          <a:xfrm>
            <a:off x="6446520" y="1316736"/>
            <a:ext cx="3383280" cy="146304"/>
          </a:xfrm>
          <a:prstGeom prst="rect">
            <a:avLst/>
          </a:prstGeom>
          <a:noFill/>
          <a:ln/>
        </p:spPr>
        <p:txBody>
          <a:bodyPr wrap="square" lIns="0" tIns="0" rIns="0" bIns="0" rtlCol="0" anchor="ctr"/>
          <a:lstStyle/>
          <a:p>
            <a:pPr marL="0" indent="0">
              <a:buNone/>
            </a:pPr>
            <a:r>
              <a:rPr lang="en-US" sz="900" b="1" dirty="0">
                <a:solidFill>
                  <a:srgbClr val="FFFFFF"/>
                </a:solidFill>
                <a:latin typeface="Aptos" pitchFamily="34" charset="0"/>
                <a:ea typeface="Aptos" pitchFamily="34" charset="-122"/>
                <a:cs typeface="Aptos" pitchFamily="34" charset="-120"/>
              </a:rPr>
              <a:t>Meaning</a:t>
            </a:r>
            <a:endParaRPr lang="en-US" sz="900" dirty="0"/>
          </a:p>
        </p:txBody>
      </p:sp>
      <p:sp>
        <p:nvSpPr>
          <p:cNvPr id="9" name="Shape 7"/>
          <p:cNvSpPr/>
          <p:nvPr/>
        </p:nvSpPr>
        <p:spPr>
          <a:xfrm>
            <a:off x="749808" y="1645920"/>
            <a:ext cx="4983480" cy="658368"/>
          </a:xfrm>
          <a:prstGeom prst="roundRect">
            <a:avLst>
              <a:gd name="adj" fmla="val 8333"/>
            </a:avLst>
          </a:prstGeom>
          <a:solidFill>
            <a:srgbClr val="FFFFFF"/>
          </a:solidFill>
          <a:ln w="12700">
            <a:solidFill>
              <a:srgbClr val="D8DDE5"/>
            </a:solidFill>
            <a:prstDash val="solid"/>
          </a:ln>
        </p:spPr>
      </p:sp>
      <p:sp>
        <p:nvSpPr>
          <p:cNvPr id="10" name="Shape 8"/>
          <p:cNvSpPr/>
          <p:nvPr/>
        </p:nvSpPr>
        <p:spPr>
          <a:xfrm>
            <a:off x="6309360" y="1645920"/>
            <a:ext cx="4983480" cy="658368"/>
          </a:xfrm>
          <a:prstGeom prst="roundRect">
            <a:avLst>
              <a:gd name="adj" fmla="val 8333"/>
            </a:avLst>
          </a:prstGeom>
          <a:solidFill>
            <a:srgbClr val="FFFFFF"/>
          </a:solidFill>
          <a:ln w="12700">
            <a:solidFill>
              <a:srgbClr val="D8DDE5"/>
            </a:solidFill>
            <a:prstDash val="solid"/>
          </a:ln>
        </p:spPr>
      </p:sp>
      <p:sp>
        <p:nvSpPr>
          <p:cNvPr id="11" name="Text 9"/>
          <p:cNvSpPr/>
          <p:nvPr/>
        </p:nvSpPr>
        <p:spPr>
          <a:xfrm>
            <a:off x="914400" y="18196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4080"/>
                </a:solidFill>
                <a:latin typeface="Aptos" pitchFamily="34" charset="0"/>
                <a:ea typeface="Aptos" pitchFamily="34" charset="-122"/>
                <a:cs typeface="Aptos" pitchFamily="34" charset="-120"/>
              </a:rPr>
              <a:t>Control plane</a:t>
            </a:r>
            <a:endParaRPr lang="en-US" sz="1600" dirty="0"/>
          </a:p>
        </p:txBody>
      </p:sp>
      <p:sp>
        <p:nvSpPr>
          <p:cNvPr id="12" name="Text 10"/>
          <p:cNvSpPr/>
          <p:nvPr/>
        </p:nvSpPr>
        <p:spPr>
          <a:xfrm>
            <a:off x="6473952" y="18013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Computes governance decisions</a:t>
            </a:r>
            <a:endParaRPr lang="en-US" sz="1500" dirty="0"/>
          </a:p>
        </p:txBody>
      </p:sp>
      <p:sp>
        <p:nvSpPr>
          <p:cNvPr id="13" name="Shape 11"/>
          <p:cNvSpPr/>
          <p:nvPr/>
        </p:nvSpPr>
        <p:spPr>
          <a:xfrm>
            <a:off x="749808" y="2560320"/>
            <a:ext cx="4983480" cy="658368"/>
          </a:xfrm>
          <a:prstGeom prst="roundRect">
            <a:avLst>
              <a:gd name="adj" fmla="val 8333"/>
            </a:avLst>
          </a:prstGeom>
          <a:solidFill>
            <a:srgbClr val="FFFFFF"/>
          </a:solidFill>
          <a:ln w="12700">
            <a:solidFill>
              <a:srgbClr val="D8DDE5"/>
            </a:solidFill>
            <a:prstDash val="solid"/>
          </a:ln>
        </p:spPr>
      </p:sp>
      <p:sp>
        <p:nvSpPr>
          <p:cNvPr id="14" name="Shape 12"/>
          <p:cNvSpPr/>
          <p:nvPr/>
        </p:nvSpPr>
        <p:spPr>
          <a:xfrm>
            <a:off x="6309360" y="2560320"/>
            <a:ext cx="4983480" cy="658368"/>
          </a:xfrm>
          <a:prstGeom prst="roundRect">
            <a:avLst>
              <a:gd name="adj" fmla="val 8333"/>
            </a:avLst>
          </a:prstGeom>
          <a:solidFill>
            <a:srgbClr val="FFFFFF"/>
          </a:solidFill>
          <a:ln w="12700">
            <a:solidFill>
              <a:srgbClr val="D8DDE5"/>
            </a:solidFill>
            <a:prstDash val="solid"/>
          </a:ln>
        </p:spPr>
      </p:sp>
      <p:sp>
        <p:nvSpPr>
          <p:cNvPr id="15" name="Text 13"/>
          <p:cNvSpPr/>
          <p:nvPr/>
        </p:nvSpPr>
        <p:spPr>
          <a:xfrm>
            <a:off x="914400" y="27340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4080"/>
                </a:solidFill>
                <a:latin typeface="Aptos" pitchFamily="34" charset="0"/>
                <a:ea typeface="Aptos" pitchFamily="34" charset="-122"/>
                <a:cs typeface="Aptos" pitchFamily="34" charset="-120"/>
              </a:rPr>
              <a:t>Execution plane</a:t>
            </a:r>
            <a:endParaRPr lang="en-US" sz="1600" dirty="0"/>
          </a:p>
        </p:txBody>
      </p:sp>
      <p:sp>
        <p:nvSpPr>
          <p:cNvPr id="16" name="Text 14"/>
          <p:cNvSpPr/>
          <p:nvPr/>
        </p:nvSpPr>
        <p:spPr>
          <a:xfrm>
            <a:off x="6473952" y="27157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Applies operational effects</a:t>
            </a:r>
            <a:endParaRPr lang="en-US" sz="1500" dirty="0"/>
          </a:p>
        </p:txBody>
      </p:sp>
      <p:sp>
        <p:nvSpPr>
          <p:cNvPr id="17" name="Shape 15"/>
          <p:cNvSpPr/>
          <p:nvPr/>
        </p:nvSpPr>
        <p:spPr>
          <a:xfrm>
            <a:off x="749808" y="3474720"/>
            <a:ext cx="4983480" cy="658368"/>
          </a:xfrm>
          <a:prstGeom prst="roundRect">
            <a:avLst>
              <a:gd name="adj" fmla="val 8333"/>
            </a:avLst>
          </a:prstGeom>
          <a:solidFill>
            <a:srgbClr val="FFFFFF"/>
          </a:solidFill>
          <a:ln w="12700">
            <a:solidFill>
              <a:srgbClr val="D8DDE5"/>
            </a:solidFill>
            <a:prstDash val="solid"/>
          </a:ln>
        </p:spPr>
      </p:sp>
      <p:sp>
        <p:nvSpPr>
          <p:cNvPr id="18" name="Shape 16"/>
          <p:cNvSpPr/>
          <p:nvPr/>
        </p:nvSpPr>
        <p:spPr>
          <a:xfrm>
            <a:off x="6309360" y="3474720"/>
            <a:ext cx="4983480" cy="658368"/>
          </a:xfrm>
          <a:prstGeom prst="roundRect">
            <a:avLst>
              <a:gd name="adj" fmla="val 8333"/>
            </a:avLst>
          </a:prstGeom>
          <a:solidFill>
            <a:srgbClr val="FFFFFF"/>
          </a:solidFill>
          <a:ln w="12700">
            <a:solidFill>
              <a:srgbClr val="D8DDE5"/>
            </a:solidFill>
            <a:prstDash val="solid"/>
          </a:ln>
        </p:spPr>
      </p:sp>
      <p:sp>
        <p:nvSpPr>
          <p:cNvPr id="19" name="Text 17"/>
          <p:cNvSpPr/>
          <p:nvPr/>
        </p:nvSpPr>
        <p:spPr>
          <a:xfrm>
            <a:off x="914400" y="36484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4080"/>
                </a:solidFill>
                <a:latin typeface="Aptos" pitchFamily="34" charset="0"/>
                <a:ea typeface="Aptos" pitchFamily="34" charset="-122"/>
                <a:cs typeface="Aptos" pitchFamily="34" charset="-120"/>
              </a:rPr>
              <a:t>Policy check</a:t>
            </a:r>
            <a:endParaRPr lang="en-US" sz="1600" dirty="0"/>
          </a:p>
        </p:txBody>
      </p:sp>
      <p:sp>
        <p:nvSpPr>
          <p:cNvPr id="20" name="Text 18"/>
          <p:cNvSpPr/>
          <p:nvPr/>
        </p:nvSpPr>
        <p:spPr>
          <a:xfrm>
            <a:off x="6473952" y="36301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Evaluates rules</a:t>
            </a:r>
            <a:endParaRPr lang="en-US" sz="1500" dirty="0"/>
          </a:p>
        </p:txBody>
      </p:sp>
      <p:sp>
        <p:nvSpPr>
          <p:cNvPr id="21" name="Shape 19"/>
          <p:cNvSpPr/>
          <p:nvPr/>
        </p:nvSpPr>
        <p:spPr>
          <a:xfrm>
            <a:off x="749808" y="4389120"/>
            <a:ext cx="4983480" cy="658368"/>
          </a:xfrm>
          <a:prstGeom prst="roundRect">
            <a:avLst>
              <a:gd name="adj" fmla="val 8333"/>
            </a:avLst>
          </a:prstGeom>
          <a:solidFill>
            <a:srgbClr val="FFFFFF"/>
          </a:solidFill>
          <a:ln w="12700">
            <a:solidFill>
              <a:srgbClr val="D8DDE5"/>
            </a:solidFill>
            <a:prstDash val="solid"/>
          </a:ln>
        </p:spPr>
      </p:sp>
      <p:sp>
        <p:nvSpPr>
          <p:cNvPr id="22" name="Shape 20"/>
          <p:cNvSpPr/>
          <p:nvPr/>
        </p:nvSpPr>
        <p:spPr>
          <a:xfrm>
            <a:off x="6309360" y="4389120"/>
            <a:ext cx="4983480" cy="658368"/>
          </a:xfrm>
          <a:prstGeom prst="roundRect">
            <a:avLst>
              <a:gd name="adj" fmla="val 8333"/>
            </a:avLst>
          </a:prstGeom>
          <a:solidFill>
            <a:srgbClr val="FFFFFF"/>
          </a:solidFill>
          <a:ln w="12700">
            <a:solidFill>
              <a:srgbClr val="D8DDE5"/>
            </a:solidFill>
            <a:prstDash val="solid"/>
          </a:ln>
        </p:spPr>
      </p:sp>
      <p:sp>
        <p:nvSpPr>
          <p:cNvPr id="23" name="Text 21"/>
          <p:cNvSpPr/>
          <p:nvPr/>
        </p:nvSpPr>
        <p:spPr>
          <a:xfrm>
            <a:off x="914400" y="45628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4080"/>
                </a:solidFill>
                <a:latin typeface="Aptos" pitchFamily="34" charset="0"/>
                <a:ea typeface="Aptos" pitchFamily="34" charset="-122"/>
                <a:cs typeface="Aptos" pitchFamily="34" charset="-120"/>
              </a:rPr>
              <a:t>Runtime governance</a:t>
            </a:r>
            <a:endParaRPr lang="en-US" sz="1600" dirty="0"/>
          </a:p>
        </p:txBody>
      </p:sp>
      <p:sp>
        <p:nvSpPr>
          <p:cNvPr id="24" name="Text 22"/>
          <p:cNvSpPr/>
          <p:nvPr/>
        </p:nvSpPr>
        <p:spPr>
          <a:xfrm>
            <a:off x="6473952" y="45445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Maintains action lifecycle and admissibility</a:t>
            </a:r>
            <a:endParaRPr lang="en-US" sz="1500" dirty="0"/>
          </a:p>
        </p:txBody>
      </p:sp>
      <p:sp>
        <p:nvSpPr>
          <p:cNvPr id="25" name="Text 23"/>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26" name="Text 24"/>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Governance Architecture</a:t>
            </a:r>
            <a:endParaRPr lang="en-US" sz="850" dirty="0"/>
          </a:p>
        </p:txBody>
      </p:sp>
      <p:sp>
        <p:nvSpPr>
          <p:cNvPr id="27" name="Text 25"/>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05</a:t>
            </a:r>
            <a:endParaRPr lang="en-US" sz="850" dirty="0"/>
          </a:p>
        </p:txBody>
      </p:sp>
      <p:pic>
        <p:nvPicPr>
          <p:cNvPr id="28" name="VO_006">
            <a:hlinkClick r:id="" action="ppaction://media"/>
            <a:extLst>
              <a:ext uri="{FF2B5EF4-FFF2-40B4-BE49-F238E27FC236}">
                <a16:creationId xmlns:a16="http://schemas.microsoft.com/office/drawing/2014/main" id="{945CF705-BA21-9D76-DCC5-C398CE373FE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4432"/>
    </mc:Choice>
    <mc:Fallback>
      <p:transition spd="slow" advClick="0" advTm="3443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432" fill="hold"/>
                                        <p:tgtEl>
                                          <p:spTgt spid="28"/>
                                        </p:tgtEl>
                                      </p:cBhvr>
                                    </p:cmd>
                                  </p:childTnLst>
                                </p:cTn>
                              </p:par>
                              <p:par>
                                <p:cTn id="7" presetID="1" presetClass="mediacall" presetSubtype="0" fill="hold" nodeType="withEffect">
                                  <p:stCondLst>
                                    <p:cond delay="0"/>
                                  </p:stCondLst>
                                  <p:childTnLst>
                                    <p:cmd type="call" cmd="playFrom(0.0)">
                                      <p:cBhvr>
                                        <p:cTn id="8" dur="33432"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4080"/>
          </a:solidFill>
          <a:ln w="12700">
            <a:solidFill>
              <a:srgbClr val="00408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Worked example</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Governance Architecture</a:t>
            </a:r>
            <a:endParaRPr lang="en-US" sz="800" dirty="0"/>
          </a:p>
        </p:txBody>
      </p:sp>
      <p:sp>
        <p:nvSpPr>
          <p:cNvPr id="5" name="Text 3"/>
          <p:cNvSpPr/>
          <p:nvPr/>
        </p:nvSpPr>
        <p:spPr>
          <a:xfrm>
            <a:off x="713232" y="1353312"/>
            <a:ext cx="10698480" cy="2423160"/>
          </a:xfrm>
          <a:prstGeom prst="rect">
            <a:avLst/>
          </a:prstGeom>
          <a:noFill/>
          <a:ln/>
        </p:spPr>
        <p:txBody>
          <a:bodyPr wrap="square" lIns="508" tIns="508" rIns="508" bIns="508" rtlCol="0" anchor="t">
            <a:normAutofit/>
          </a:bodyPr>
          <a:lstStyle/>
          <a:p>
            <a:pPr marL="0" indent="0">
              <a:buNone/>
            </a:pPr>
            <a:r>
              <a:rPr lang="en-US" sz="2100" b="1" dirty="0">
                <a:solidFill>
                  <a:srgbClr val="004080"/>
                </a:solidFill>
                <a:latin typeface="Aptos" pitchFamily="34" charset="0"/>
                <a:ea typeface="Aptos" pitchFamily="34" charset="-122"/>
                <a:cs typeface="Aptos" pitchFamily="34" charset="-120"/>
              </a:rPr>
              <a:t>• </a:t>
            </a:r>
            <a:r>
              <a:rPr lang="en-US" sz="2100" dirty="0">
                <a:solidFill>
                  <a:srgbClr val="111111"/>
                </a:solidFill>
                <a:latin typeface="Aptos" pitchFamily="34" charset="0"/>
                <a:ea typeface="Aptos" pitchFamily="34" charset="-122"/>
                <a:cs typeface="Aptos" pitchFamily="34" charset="-120"/>
              </a:rPr>
              <a:t>A workflow engine asks to change cloud firewall policy.
</a:t>
            </a:r>
            <a:r>
              <a:rPr lang="en-US" sz="2100" b="1" dirty="0">
                <a:solidFill>
                  <a:srgbClr val="004080"/>
                </a:solidFill>
                <a:latin typeface="Aptos" pitchFamily="34" charset="0"/>
                <a:ea typeface="Aptos" pitchFamily="34" charset="-122"/>
                <a:cs typeface="Aptos" pitchFamily="34" charset="-120"/>
              </a:rPr>
              <a:t>• </a:t>
            </a:r>
            <a:r>
              <a:rPr lang="en-US" sz="2100" dirty="0">
                <a:solidFill>
                  <a:srgbClr val="111111"/>
                </a:solidFill>
                <a:latin typeface="Aptos" pitchFamily="34" charset="0"/>
                <a:ea typeface="Aptos" pitchFamily="34" charset="-122"/>
                <a:cs typeface="Aptos" pitchFamily="34" charset="-120"/>
              </a:rPr>
              <a:t>The governance control plane validates the submission, evaluates policy, checks state, and returns a decision.
</a:t>
            </a:r>
            <a:r>
              <a:rPr lang="en-US" sz="2100" b="1" dirty="0">
                <a:solidFill>
                  <a:srgbClr val="004080"/>
                </a:solidFill>
                <a:latin typeface="Aptos" pitchFamily="34" charset="0"/>
                <a:ea typeface="Aptos" pitchFamily="34" charset="-122"/>
                <a:cs typeface="Aptos" pitchFamily="34" charset="-120"/>
              </a:rPr>
              <a:t>• </a:t>
            </a:r>
            <a:r>
              <a:rPr lang="en-US" sz="2100" dirty="0">
                <a:solidFill>
                  <a:srgbClr val="111111"/>
                </a:solidFill>
                <a:latin typeface="Aptos" pitchFamily="34" charset="0"/>
                <a:ea typeface="Aptos" pitchFamily="34" charset="-122"/>
                <a:cs typeface="Aptos" pitchFamily="34" charset="-120"/>
              </a:rPr>
              <a:t>Only an authorized decision reaches the execution gate.</a:t>
            </a:r>
            <a:endParaRPr lang="en-US" sz="2100" dirty="0"/>
          </a:p>
        </p:txBody>
      </p:sp>
      <p:sp>
        <p:nvSpPr>
          <p:cNvPr id="6" name="Shape 4"/>
          <p:cNvSpPr/>
          <p:nvPr/>
        </p:nvSpPr>
        <p:spPr>
          <a:xfrm>
            <a:off x="2267712" y="4535424"/>
            <a:ext cx="960120" cy="0"/>
          </a:xfrm>
          <a:prstGeom prst="line">
            <a:avLst/>
          </a:prstGeom>
          <a:noFill/>
          <a:ln w="26670">
            <a:solidFill>
              <a:srgbClr val="004080"/>
            </a:solidFill>
            <a:prstDash val="solid"/>
            <a:headEnd type="none"/>
            <a:tailEnd type="triangle"/>
          </a:ln>
        </p:spPr>
      </p:sp>
      <p:sp>
        <p:nvSpPr>
          <p:cNvPr id="7" name="Shape 5"/>
          <p:cNvSpPr/>
          <p:nvPr/>
        </p:nvSpPr>
        <p:spPr>
          <a:xfrm>
            <a:off x="5010912" y="4535424"/>
            <a:ext cx="960120" cy="0"/>
          </a:xfrm>
          <a:prstGeom prst="line">
            <a:avLst/>
          </a:prstGeom>
          <a:noFill/>
          <a:ln w="26670">
            <a:solidFill>
              <a:srgbClr val="004080"/>
            </a:solidFill>
            <a:prstDash val="solid"/>
            <a:headEnd type="none"/>
            <a:tailEnd type="triangle"/>
          </a:ln>
        </p:spPr>
      </p:sp>
      <p:sp>
        <p:nvSpPr>
          <p:cNvPr id="8" name="Shape 6"/>
          <p:cNvSpPr/>
          <p:nvPr/>
        </p:nvSpPr>
        <p:spPr>
          <a:xfrm>
            <a:off x="7754112" y="4535424"/>
            <a:ext cx="960120" cy="0"/>
          </a:xfrm>
          <a:prstGeom prst="line">
            <a:avLst/>
          </a:prstGeom>
          <a:noFill/>
          <a:ln w="26670">
            <a:solidFill>
              <a:srgbClr val="004080"/>
            </a:solidFill>
            <a:prstDash val="solid"/>
            <a:headEnd type="none"/>
            <a:tailEnd type="triangle"/>
          </a:ln>
        </p:spPr>
      </p:sp>
      <p:sp>
        <p:nvSpPr>
          <p:cNvPr id="9" name="Text 7"/>
          <p:cNvSpPr/>
          <p:nvPr/>
        </p:nvSpPr>
        <p:spPr>
          <a:xfrm>
            <a:off x="7315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334155"/>
                </a:solidFill>
                <a:latin typeface="Aptos Display" pitchFamily="34" charset="0"/>
                <a:ea typeface="Aptos Display" pitchFamily="34" charset="-122"/>
                <a:cs typeface="Aptos Display" pitchFamily="34" charset="-120"/>
              </a:rPr>
              <a:t>Signal</a:t>
            </a:r>
            <a:endParaRPr lang="en-US" sz="1800" dirty="0"/>
          </a:p>
        </p:txBody>
      </p:sp>
      <p:sp>
        <p:nvSpPr>
          <p:cNvPr id="10" name="Text 8"/>
          <p:cNvSpPr/>
          <p:nvPr/>
        </p:nvSpPr>
        <p:spPr>
          <a:xfrm>
            <a:off x="12893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1</a:t>
            </a:r>
            <a:endParaRPr lang="en-US" sz="1000" dirty="0"/>
          </a:p>
        </p:txBody>
      </p:sp>
      <p:sp>
        <p:nvSpPr>
          <p:cNvPr id="11" name="Text 9"/>
          <p:cNvSpPr/>
          <p:nvPr/>
        </p:nvSpPr>
        <p:spPr>
          <a:xfrm>
            <a:off x="34747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004080"/>
                </a:solidFill>
                <a:latin typeface="Aptos Display" pitchFamily="34" charset="0"/>
                <a:ea typeface="Aptos Display" pitchFamily="34" charset="-122"/>
                <a:cs typeface="Aptos Display" pitchFamily="34" charset="-120"/>
              </a:rPr>
              <a:t>Proposal</a:t>
            </a:r>
            <a:endParaRPr lang="en-US" sz="1800" dirty="0"/>
          </a:p>
        </p:txBody>
      </p:sp>
      <p:sp>
        <p:nvSpPr>
          <p:cNvPr id="12" name="Text 10"/>
          <p:cNvSpPr/>
          <p:nvPr/>
        </p:nvSpPr>
        <p:spPr>
          <a:xfrm>
            <a:off x="40325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2</a:t>
            </a:r>
            <a:endParaRPr lang="en-US" sz="1000" dirty="0"/>
          </a:p>
        </p:txBody>
      </p:sp>
      <p:sp>
        <p:nvSpPr>
          <p:cNvPr id="13" name="Text 11"/>
          <p:cNvSpPr/>
          <p:nvPr/>
        </p:nvSpPr>
        <p:spPr>
          <a:xfrm>
            <a:off x="62179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004080"/>
                </a:solidFill>
                <a:latin typeface="Aptos Display" pitchFamily="34" charset="0"/>
                <a:ea typeface="Aptos Display" pitchFamily="34" charset="-122"/>
                <a:cs typeface="Aptos Display" pitchFamily="34" charset="-120"/>
              </a:rPr>
              <a:t>Governance</a:t>
            </a:r>
            <a:endParaRPr lang="en-US" sz="1800" dirty="0"/>
          </a:p>
        </p:txBody>
      </p:sp>
      <p:sp>
        <p:nvSpPr>
          <p:cNvPr id="14" name="Text 12"/>
          <p:cNvSpPr/>
          <p:nvPr/>
        </p:nvSpPr>
        <p:spPr>
          <a:xfrm>
            <a:off x="67757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3</a:t>
            </a:r>
            <a:endParaRPr lang="en-US" sz="1000" dirty="0"/>
          </a:p>
        </p:txBody>
      </p:sp>
      <p:sp>
        <p:nvSpPr>
          <p:cNvPr id="15" name="Text 13"/>
          <p:cNvSpPr/>
          <p:nvPr/>
        </p:nvSpPr>
        <p:spPr>
          <a:xfrm>
            <a:off x="89611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0050A0"/>
                </a:solidFill>
                <a:latin typeface="Aptos Display" pitchFamily="34" charset="0"/>
                <a:ea typeface="Aptos Display" pitchFamily="34" charset="-122"/>
                <a:cs typeface="Aptos Display" pitchFamily="34" charset="-120"/>
              </a:rPr>
              <a:t>Outcome</a:t>
            </a:r>
            <a:endParaRPr lang="en-US" sz="1800" dirty="0"/>
          </a:p>
        </p:txBody>
      </p:sp>
      <p:sp>
        <p:nvSpPr>
          <p:cNvPr id="16" name="Text 14"/>
          <p:cNvSpPr/>
          <p:nvPr/>
        </p:nvSpPr>
        <p:spPr>
          <a:xfrm>
            <a:off x="95189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4</a:t>
            </a:r>
            <a:endParaRPr lang="en-US" sz="1000" dirty="0"/>
          </a:p>
        </p:txBody>
      </p:sp>
      <p:sp>
        <p:nvSpPr>
          <p:cNvPr id="17" name="Text 15"/>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8" name="Text 16"/>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Governance Architecture</a:t>
            </a:r>
            <a:endParaRPr lang="en-US" sz="850" dirty="0"/>
          </a:p>
        </p:txBody>
      </p:sp>
      <p:sp>
        <p:nvSpPr>
          <p:cNvPr id="19" name="Text 17"/>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06</a:t>
            </a:r>
            <a:endParaRPr lang="en-US" sz="850" dirty="0"/>
          </a:p>
        </p:txBody>
      </p:sp>
      <p:pic>
        <p:nvPicPr>
          <p:cNvPr id="20" name="VO_007">
            <a:hlinkClick r:id="" action="ppaction://media"/>
            <a:extLst>
              <a:ext uri="{FF2B5EF4-FFF2-40B4-BE49-F238E27FC236}">
                <a16:creationId xmlns:a16="http://schemas.microsoft.com/office/drawing/2014/main" id="{8315BB12-2ABF-EACA-60F0-DC47CC2BA8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3688"/>
    </mc:Choice>
    <mc:Fallback>
      <p:transition spd="slow" advClick="0" advTm="3368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688" fill="hold"/>
                                        <p:tgtEl>
                                          <p:spTgt spid="20"/>
                                        </p:tgtEl>
                                      </p:cBhvr>
                                    </p:cmd>
                                  </p:childTnLst>
                                </p:cTn>
                              </p:par>
                              <p:par>
                                <p:cTn id="7" presetID="1" presetClass="mediacall" presetSubtype="0" fill="hold" nodeType="withEffect">
                                  <p:stCondLst>
                                    <p:cond delay="0"/>
                                  </p:stCondLst>
                                  <p:childTnLst>
                                    <p:cmd type="call" cmd="playFrom(0.0)">
                                      <p:cBhvr>
                                        <p:cTn id="8" dur="32688"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4080"/>
          </a:solidFill>
          <a:ln w="12700">
            <a:solidFill>
              <a:srgbClr val="00408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What the paper contributes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Governance Architecture</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408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Introduces a general runtime governance architecture.
</a:t>
            </a:r>
            <a:r>
              <a:rPr lang="en-US" sz="2200" b="1" dirty="0">
                <a:solidFill>
                  <a:srgbClr val="00408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Frames AGCP as a concrete control-plane realization.
</a:t>
            </a:r>
            <a:r>
              <a:rPr lang="en-US" sz="2200" b="1" dirty="0">
                <a:solidFill>
                  <a:srgbClr val="00408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Separates governance decisioning from operational execution.</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Governance Architecture</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07</a:t>
            </a:r>
            <a:endParaRPr lang="en-US" sz="850" dirty="0"/>
          </a:p>
        </p:txBody>
      </p:sp>
      <p:pic>
        <p:nvPicPr>
          <p:cNvPr id="9" name="VO_008">
            <a:hlinkClick r:id="" action="ppaction://media"/>
            <a:extLst>
              <a:ext uri="{FF2B5EF4-FFF2-40B4-BE49-F238E27FC236}">
                <a16:creationId xmlns:a16="http://schemas.microsoft.com/office/drawing/2014/main" id="{1AD684C6-D3EB-A2C7-008C-07335706BDC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3352"/>
    </mc:Choice>
    <mc:Fallback>
      <p:transition spd="slow" advClick="0" advTm="333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352" fill="hold"/>
                                        <p:tgtEl>
                                          <p:spTgt spid="9"/>
                                        </p:tgtEl>
                                      </p:cBhvr>
                                    </p:cmd>
                                  </p:childTnLst>
                                </p:cTn>
                              </p:par>
                              <p:par>
                                <p:cTn id="7" presetID="1" presetClass="mediacall" presetSubtype="0" fill="hold" nodeType="withEffect">
                                  <p:stCondLst>
                                    <p:cond delay="0"/>
                                  </p:stCondLst>
                                  <p:childTnLst>
                                    <p:cmd type="call" cmd="playFrom(0.0)">
                                      <p:cBhvr>
                                        <p:cTn id="8" dur="3235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4080"/>
          </a:solidFill>
          <a:ln w="12700">
            <a:solidFill>
              <a:srgbClr val="00408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Connection to the Runtime Governance corpus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Governance Architecture</a:t>
            </a:r>
            <a:endParaRPr lang="en-US" sz="800" dirty="0"/>
          </a:p>
        </p:txBody>
      </p:sp>
      <p:sp>
        <p:nvSpPr>
          <p:cNvPr id="5" name="Text 3"/>
          <p:cNvSpPr/>
          <p:nvPr/>
        </p:nvSpPr>
        <p:spPr>
          <a:xfrm>
            <a:off x="713232" y="1298448"/>
            <a:ext cx="10698480" cy="2377440"/>
          </a:xfrm>
          <a:prstGeom prst="rect">
            <a:avLst/>
          </a:prstGeom>
          <a:noFill/>
          <a:ln/>
        </p:spPr>
        <p:txBody>
          <a:bodyPr wrap="square" lIns="508" tIns="508" rIns="508" bIns="508" rtlCol="0" anchor="t">
            <a:normAutofit/>
          </a:bodyPr>
          <a:lstStyle/>
          <a:p>
            <a:pPr marL="0" indent="0">
              <a:buNone/>
            </a:pPr>
            <a:r>
              <a:rPr lang="en-US" sz="2000" b="1" dirty="0">
                <a:solidFill>
                  <a:srgbClr val="004080"/>
                </a:solidFill>
                <a:latin typeface="Aptos" pitchFamily="34" charset="0"/>
                <a:ea typeface="Aptos" pitchFamily="34" charset="-122"/>
                <a:cs typeface="Aptos" pitchFamily="34" charset="-120"/>
              </a:rPr>
              <a:t>• </a:t>
            </a:r>
            <a:r>
              <a:rPr lang="en-US" sz="2000" dirty="0">
                <a:solidFill>
                  <a:srgbClr val="111111"/>
                </a:solidFill>
                <a:latin typeface="Aptos" pitchFamily="34" charset="0"/>
                <a:ea typeface="Aptos" pitchFamily="34" charset="-122"/>
                <a:cs typeface="Aptos" pitchFamily="34" charset="-120"/>
              </a:rPr>
              <a:t>Bridges high-level governance thesis and AGCP-specific interface behavior.
</a:t>
            </a:r>
            <a:r>
              <a:rPr lang="en-US" sz="2000" b="1" dirty="0">
                <a:solidFill>
                  <a:srgbClr val="004080"/>
                </a:solidFill>
                <a:latin typeface="Aptos" pitchFamily="34" charset="0"/>
                <a:ea typeface="Aptos" pitchFamily="34" charset="-122"/>
                <a:cs typeface="Aptos" pitchFamily="34" charset="-120"/>
              </a:rPr>
              <a:t>• </a:t>
            </a:r>
            <a:r>
              <a:rPr lang="en-US" sz="2000" dirty="0">
                <a:solidFill>
                  <a:srgbClr val="111111"/>
                </a:solidFill>
                <a:latin typeface="Aptos" pitchFamily="34" charset="0"/>
                <a:ea typeface="Aptos" pitchFamily="34" charset="-122"/>
                <a:cs typeface="Aptos" pitchFamily="34" charset="-120"/>
              </a:rPr>
              <a:t>Provides architectural vocabulary used by later specification and assessment work.
</a:t>
            </a:r>
            <a:r>
              <a:rPr lang="en-US" sz="2000" b="1" dirty="0">
                <a:solidFill>
                  <a:srgbClr val="004080"/>
                </a:solidFill>
                <a:latin typeface="Aptos" pitchFamily="34" charset="0"/>
                <a:ea typeface="Aptos" pitchFamily="34" charset="-122"/>
                <a:cs typeface="Aptos" pitchFamily="34" charset="-120"/>
              </a:rPr>
              <a:t>• </a:t>
            </a:r>
            <a:r>
              <a:rPr lang="en-US" sz="2000" dirty="0">
                <a:solidFill>
                  <a:srgbClr val="111111"/>
                </a:solidFill>
                <a:latin typeface="Aptos" pitchFamily="34" charset="0"/>
                <a:ea typeface="Aptos" pitchFamily="34" charset="-122"/>
                <a:cs typeface="Aptos" pitchFamily="34" charset="-120"/>
              </a:rPr>
              <a:t>Links multi-agent use cases to enterprise runtime control.</a:t>
            </a:r>
            <a:endParaRPr lang="en-US" sz="2000" dirty="0"/>
          </a:p>
        </p:txBody>
      </p:sp>
      <p:sp>
        <p:nvSpPr>
          <p:cNvPr id="6" name="Shape 4"/>
          <p:cNvSpPr/>
          <p:nvPr/>
        </p:nvSpPr>
        <p:spPr>
          <a:xfrm>
            <a:off x="2011680" y="4416552"/>
            <a:ext cx="1033272" cy="0"/>
          </a:xfrm>
          <a:prstGeom prst="line">
            <a:avLst/>
          </a:prstGeom>
          <a:noFill/>
          <a:ln w="25400">
            <a:solidFill>
              <a:srgbClr val="D8DDE5"/>
            </a:solidFill>
            <a:prstDash val="solid"/>
            <a:headEnd type="none"/>
            <a:tailEnd type="triangle"/>
          </a:ln>
        </p:spPr>
      </p:sp>
      <p:sp>
        <p:nvSpPr>
          <p:cNvPr id="7" name="Shape 5"/>
          <p:cNvSpPr/>
          <p:nvPr/>
        </p:nvSpPr>
        <p:spPr>
          <a:xfrm>
            <a:off x="4069080" y="4416552"/>
            <a:ext cx="1033272" cy="0"/>
          </a:xfrm>
          <a:prstGeom prst="line">
            <a:avLst/>
          </a:prstGeom>
          <a:noFill/>
          <a:ln w="25400">
            <a:solidFill>
              <a:srgbClr val="D8DDE5"/>
            </a:solidFill>
            <a:prstDash val="solid"/>
            <a:headEnd type="none"/>
            <a:tailEnd type="triangle"/>
          </a:ln>
        </p:spPr>
      </p:sp>
      <p:sp>
        <p:nvSpPr>
          <p:cNvPr id="8" name="Shape 6"/>
          <p:cNvSpPr/>
          <p:nvPr/>
        </p:nvSpPr>
        <p:spPr>
          <a:xfrm>
            <a:off x="6126480" y="4416552"/>
            <a:ext cx="1033272" cy="0"/>
          </a:xfrm>
          <a:prstGeom prst="line">
            <a:avLst/>
          </a:prstGeom>
          <a:noFill/>
          <a:ln w="25400">
            <a:solidFill>
              <a:srgbClr val="D8DDE5"/>
            </a:solidFill>
            <a:prstDash val="solid"/>
            <a:headEnd type="none"/>
            <a:tailEnd type="triangle"/>
          </a:ln>
        </p:spPr>
      </p:sp>
      <p:sp>
        <p:nvSpPr>
          <p:cNvPr id="9" name="Shape 7"/>
          <p:cNvSpPr/>
          <p:nvPr/>
        </p:nvSpPr>
        <p:spPr>
          <a:xfrm>
            <a:off x="8183880" y="4416552"/>
            <a:ext cx="1033272" cy="0"/>
          </a:xfrm>
          <a:prstGeom prst="line">
            <a:avLst/>
          </a:prstGeom>
          <a:noFill/>
          <a:ln w="25400">
            <a:solidFill>
              <a:srgbClr val="D8DDE5"/>
            </a:solidFill>
            <a:prstDash val="solid"/>
            <a:headEnd type="none"/>
            <a:tailEnd type="triangle"/>
          </a:ln>
        </p:spPr>
      </p:sp>
      <p:sp>
        <p:nvSpPr>
          <p:cNvPr id="10" name="Shape 8"/>
          <p:cNvSpPr/>
          <p:nvPr/>
        </p:nvSpPr>
        <p:spPr>
          <a:xfrm>
            <a:off x="960120" y="4096512"/>
            <a:ext cx="1417320" cy="658368"/>
          </a:xfrm>
          <a:prstGeom prst="roundRect">
            <a:avLst>
              <a:gd name="adj" fmla="val 8333"/>
            </a:avLst>
          </a:prstGeom>
          <a:solidFill>
            <a:srgbClr val="FFFFFF"/>
          </a:solidFill>
          <a:ln w="15240">
            <a:solidFill>
              <a:srgbClr val="D8DDE5"/>
            </a:solidFill>
            <a:prstDash val="solid"/>
          </a:ln>
        </p:spPr>
      </p:sp>
      <p:sp>
        <p:nvSpPr>
          <p:cNvPr id="11" name="Text 9"/>
          <p:cNvSpPr/>
          <p:nvPr/>
        </p:nvSpPr>
        <p:spPr>
          <a:xfrm>
            <a:off x="10424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PBSAI</a:t>
            </a:r>
            <a:endParaRPr lang="en-US" sz="1080" dirty="0"/>
          </a:p>
        </p:txBody>
      </p:sp>
      <p:sp>
        <p:nvSpPr>
          <p:cNvPr id="12" name="Shape 10"/>
          <p:cNvSpPr/>
          <p:nvPr/>
        </p:nvSpPr>
        <p:spPr>
          <a:xfrm>
            <a:off x="3017520" y="4096512"/>
            <a:ext cx="1417320" cy="658368"/>
          </a:xfrm>
          <a:prstGeom prst="roundRect">
            <a:avLst>
              <a:gd name="adj" fmla="val 8333"/>
            </a:avLst>
          </a:prstGeom>
          <a:solidFill>
            <a:srgbClr val="FFFFFF"/>
          </a:solidFill>
          <a:ln w="15240">
            <a:solidFill>
              <a:srgbClr val="D8DDE5"/>
            </a:solidFill>
            <a:prstDash val="solid"/>
          </a:ln>
        </p:spPr>
      </p:sp>
      <p:sp>
        <p:nvSpPr>
          <p:cNvPr id="13" name="Text 11"/>
          <p:cNvSpPr/>
          <p:nvPr/>
        </p:nvSpPr>
        <p:spPr>
          <a:xfrm>
            <a:off x="30998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RGA</a:t>
            </a:r>
            <a:endParaRPr lang="en-US" sz="1080" dirty="0"/>
          </a:p>
        </p:txBody>
      </p:sp>
      <p:sp>
        <p:nvSpPr>
          <p:cNvPr id="14" name="Shape 12"/>
          <p:cNvSpPr/>
          <p:nvPr/>
        </p:nvSpPr>
        <p:spPr>
          <a:xfrm>
            <a:off x="5074920" y="4096512"/>
            <a:ext cx="1417320" cy="658368"/>
          </a:xfrm>
          <a:prstGeom prst="roundRect">
            <a:avLst>
              <a:gd name="adj" fmla="val 8333"/>
            </a:avLst>
          </a:prstGeom>
          <a:solidFill>
            <a:srgbClr val="FFFFFF"/>
          </a:solidFill>
          <a:ln w="15240">
            <a:solidFill>
              <a:srgbClr val="D8DDE5"/>
            </a:solidFill>
            <a:prstDash val="solid"/>
          </a:ln>
        </p:spPr>
      </p:sp>
      <p:sp>
        <p:nvSpPr>
          <p:cNvPr id="15" name="Text 13"/>
          <p:cNvSpPr/>
          <p:nvPr/>
        </p:nvSpPr>
        <p:spPr>
          <a:xfrm>
            <a:off x="51572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AGCP</a:t>
            </a:r>
            <a:endParaRPr lang="en-US" sz="1080" dirty="0"/>
          </a:p>
        </p:txBody>
      </p:sp>
      <p:sp>
        <p:nvSpPr>
          <p:cNvPr id="16" name="Shape 14"/>
          <p:cNvSpPr/>
          <p:nvPr/>
        </p:nvSpPr>
        <p:spPr>
          <a:xfrm>
            <a:off x="7132320" y="4096512"/>
            <a:ext cx="1417320" cy="658368"/>
          </a:xfrm>
          <a:prstGeom prst="roundRect">
            <a:avLst>
              <a:gd name="adj" fmla="val 8333"/>
            </a:avLst>
          </a:prstGeom>
          <a:solidFill>
            <a:srgbClr val="FFFFFF"/>
          </a:solidFill>
          <a:ln w="15240">
            <a:solidFill>
              <a:srgbClr val="D8DDE5"/>
            </a:solidFill>
            <a:prstDash val="solid"/>
          </a:ln>
        </p:spPr>
      </p:sp>
      <p:sp>
        <p:nvSpPr>
          <p:cNvPr id="17" name="Text 15"/>
          <p:cNvSpPr/>
          <p:nvPr/>
        </p:nvSpPr>
        <p:spPr>
          <a:xfrm>
            <a:off x="72146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Semantics</a:t>
            </a:r>
            <a:endParaRPr lang="en-US" sz="1080" dirty="0"/>
          </a:p>
        </p:txBody>
      </p:sp>
      <p:sp>
        <p:nvSpPr>
          <p:cNvPr id="18" name="Shape 16"/>
          <p:cNvSpPr/>
          <p:nvPr/>
        </p:nvSpPr>
        <p:spPr>
          <a:xfrm>
            <a:off x="9189720" y="4096512"/>
            <a:ext cx="1417320" cy="658368"/>
          </a:xfrm>
          <a:prstGeom prst="roundRect">
            <a:avLst>
              <a:gd name="adj" fmla="val 8333"/>
            </a:avLst>
          </a:prstGeom>
          <a:solidFill>
            <a:srgbClr val="FFFFFF"/>
          </a:solidFill>
          <a:ln w="15240">
            <a:solidFill>
              <a:srgbClr val="D8DDE5"/>
            </a:solidFill>
            <a:prstDash val="solid"/>
          </a:ln>
        </p:spPr>
      </p:sp>
      <p:sp>
        <p:nvSpPr>
          <p:cNvPr id="19" name="Text 17"/>
          <p:cNvSpPr/>
          <p:nvPr/>
        </p:nvSpPr>
        <p:spPr>
          <a:xfrm>
            <a:off x="92720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Operating model</a:t>
            </a:r>
            <a:endParaRPr lang="en-US" sz="1080" dirty="0"/>
          </a:p>
        </p:txBody>
      </p:sp>
      <p:sp>
        <p:nvSpPr>
          <p:cNvPr id="20" name="Text 18"/>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21" name="Text 19"/>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Governance Architecture</a:t>
            </a:r>
            <a:endParaRPr lang="en-US" sz="850" dirty="0"/>
          </a:p>
        </p:txBody>
      </p:sp>
      <p:sp>
        <p:nvSpPr>
          <p:cNvPr id="22" name="Text 20"/>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08</a:t>
            </a:r>
            <a:endParaRPr lang="en-US" sz="850" dirty="0"/>
          </a:p>
        </p:txBody>
      </p:sp>
      <p:pic>
        <p:nvPicPr>
          <p:cNvPr id="23" name="VO_009">
            <a:hlinkClick r:id="" action="ppaction://media"/>
            <a:extLst>
              <a:ext uri="{FF2B5EF4-FFF2-40B4-BE49-F238E27FC236}">
                <a16:creationId xmlns:a16="http://schemas.microsoft.com/office/drawing/2014/main" id="{6EEEE807-19E6-EF59-4FE8-5198A90E193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5752"/>
    </mc:Choice>
    <mc:Fallback>
      <p:transition spd="slow" advClick="0" advTm="357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752" fill="hold"/>
                                        <p:tgtEl>
                                          <p:spTgt spid="23"/>
                                        </p:tgtEl>
                                      </p:cBhvr>
                                    </p:cmd>
                                  </p:childTnLst>
                                </p:cTn>
                              </p:par>
                              <p:par>
                                <p:cTn id="7" presetID="1" presetClass="mediacall" presetSubtype="0" fill="hold" nodeType="withEffect">
                                  <p:stCondLst>
                                    <p:cond delay="0"/>
                                  </p:stCondLst>
                                  <p:childTnLst>
                                    <p:cmd type="call" cmd="playFrom(0.0)">
                                      <p:cBhvr>
                                        <p:cTn id="8" dur="34752"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4080"/>
          </a:solidFill>
          <a:ln w="12700">
            <a:solidFill>
              <a:srgbClr val="00408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Implications for real AI systems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Governance Architecture</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408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Architectures should expose governance decision points explicitly.
</a:t>
            </a:r>
            <a:r>
              <a:rPr lang="en-US" sz="2200" b="1" dirty="0">
                <a:solidFill>
                  <a:srgbClr val="00408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Execution systems need enough context to enforce decisions non-bypassably.
</a:t>
            </a:r>
            <a:r>
              <a:rPr lang="en-US" sz="2200" b="1" dirty="0">
                <a:solidFill>
                  <a:srgbClr val="00408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Governance evidence should be produced as part of normal execution flow.</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Governance Architecture</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09</a:t>
            </a:r>
            <a:endParaRPr lang="en-US" sz="850" dirty="0"/>
          </a:p>
        </p:txBody>
      </p:sp>
      <p:pic>
        <p:nvPicPr>
          <p:cNvPr id="9" name="VO_010">
            <a:hlinkClick r:id="" action="ppaction://media"/>
            <a:extLst>
              <a:ext uri="{FF2B5EF4-FFF2-40B4-BE49-F238E27FC236}">
                <a16:creationId xmlns:a16="http://schemas.microsoft.com/office/drawing/2014/main" id="{4A52C922-BD1F-39E0-6376-5118243DD74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4120"/>
    </mc:Choice>
    <mc:Fallback>
      <p:transition spd="slow" advClick="0" advTm="3412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120" fill="hold"/>
                                        <p:tgtEl>
                                          <p:spTgt spid="9"/>
                                        </p:tgtEl>
                                      </p:cBhvr>
                                    </p:cmd>
                                  </p:childTnLst>
                                </p:cTn>
                              </p:par>
                              <p:par>
                                <p:cTn id="7" presetID="1" presetClass="mediacall" presetSubtype="0" fill="hold" nodeType="withEffect">
                                  <p:stCondLst>
                                    <p:cond delay="0"/>
                                  </p:stCondLst>
                                  <p:childTnLst>
                                    <p:cmd type="call" cmd="playFrom(0.0)">
                                      <p:cBhvr>
                                        <p:cTn id="8" dur="3312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4080"/>
          </a:solidFill>
          <a:ln w="12700">
            <a:solidFill>
              <a:srgbClr val="00408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Key takeaways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Governance Architecture</a:t>
            </a:r>
            <a:endParaRPr lang="en-US" sz="800" dirty="0"/>
          </a:p>
        </p:txBody>
      </p:sp>
      <p:sp>
        <p:nvSpPr>
          <p:cNvPr id="5" name="Shape 3"/>
          <p:cNvSpPr/>
          <p:nvPr/>
        </p:nvSpPr>
        <p:spPr>
          <a:xfrm>
            <a:off x="777240" y="1508760"/>
            <a:ext cx="3246120" cy="3611880"/>
          </a:xfrm>
          <a:prstGeom prst="roundRect">
            <a:avLst>
              <a:gd name="adj" fmla="val 2254"/>
            </a:avLst>
          </a:prstGeom>
          <a:solidFill>
            <a:srgbClr val="004080"/>
          </a:solidFill>
          <a:ln w="15240">
            <a:solidFill>
              <a:srgbClr val="004080"/>
            </a:solidFill>
            <a:prstDash val="solid"/>
          </a:ln>
        </p:spPr>
      </p:sp>
      <p:sp>
        <p:nvSpPr>
          <p:cNvPr id="6" name="Text 4"/>
          <p:cNvSpPr/>
          <p:nvPr/>
        </p:nvSpPr>
        <p:spPr>
          <a:xfrm>
            <a:off x="1005840" y="1828800"/>
            <a:ext cx="384048" cy="384048"/>
          </a:xfrm>
          <a:prstGeom prst="rect">
            <a:avLst/>
          </a:prstGeom>
          <a:noFill/>
          <a:ln/>
        </p:spPr>
        <p:txBody>
          <a:bodyPr wrap="square" lIns="0" tIns="0" rIns="0" bIns="0" rtlCol="0" anchor="ctr"/>
          <a:lstStyle/>
          <a:p>
            <a:pPr marL="0" indent="0">
              <a:buNone/>
            </a:pPr>
            <a:r>
              <a:rPr lang="en-US" sz="2400" b="1" dirty="0">
                <a:solidFill>
                  <a:srgbClr val="FFFFFF"/>
                </a:solidFill>
                <a:latin typeface="Aptos Display" pitchFamily="34" charset="0"/>
                <a:ea typeface="Aptos Display" pitchFamily="34" charset="-122"/>
                <a:cs typeface="Aptos Display" pitchFamily="34" charset="-120"/>
              </a:rPr>
              <a:t>1</a:t>
            </a:r>
            <a:endParaRPr lang="en-US" sz="2400" dirty="0"/>
          </a:p>
        </p:txBody>
      </p:sp>
      <p:sp>
        <p:nvSpPr>
          <p:cNvPr id="7" name="Text 5"/>
          <p:cNvSpPr/>
          <p:nvPr/>
        </p:nvSpPr>
        <p:spPr>
          <a:xfrm>
            <a:off x="1033272" y="2542032"/>
            <a:ext cx="2743200" cy="1371600"/>
          </a:xfrm>
          <a:prstGeom prst="rect">
            <a:avLst/>
          </a:prstGeom>
          <a:noFill/>
          <a:ln/>
        </p:spPr>
        <p:txBody>
          <a:bodyPr wrap="square" lIns="254" tIns="254" rIns="254" bIns="254" rtlCol="0" anchor="ctr">
            <a:normAutofit/>
          </a:bodyPr>
          <a:lstStyle/>
          <a:p>
            <a:pPr marL="0" indent="0">
              <a:buNone/>
            </a:pPr>
            <a:r>
              <a:rPr lang="en-US" sz="2100" b="1" dirty="0">
                <a:solidFill>
                  <a:srgbClr val="FFFFFF"/>
                </a:solidFill>
                <a:latin typeface="Aptos" pitchFamily="34" charset="0"/>
                <a:ea typeface="Aptos" pitchFamily="34" charset="-122"/>
                <a:cs typeface="Aptos" pitchFamily="34" charset="-120"/>
              </a:rPr>
              <a:t>Runtime governance is an architecture, not an after-the-fact log.</a:t>
            </a:r>
            <a:endParaRPr lang="en-US" sz="2100" dirty="0"/>
          </a:p>
        </p:txBody>
      </p:sp>
      <p:sp>
        <p:nvSpPr>
          <p:cNvPr id="8" name="Shape 6"/>
          <p:cNvSpPr/>
          <p:nvPr/>
        </p:nvSpPr>
        <p:spPr>
          <a:xfrm>
            <a:off x="4572000" y="1508760"/>
            <a:ext cx="3246120" cy="3611880"/>
          </a:xfrm>
          <a:prstGeom prst="roundRect">
            <a:avLst>
              <a:gd name="adj" fmla="val 2254"/>
            </a:avLst>
          </a:prstGeom>
          <a:solidFill>
            <a:srgbClr val="FFFFFF"/>
          </a:solidFill>
          <a:ln w="15240">
            <a:solidFill>
              <a:srgbClr val="D8DDE5"/>
            </a:solidFill>
            <a:prstDash val="solid"/>
          </a:ln>
        </p:spPr>
      </p:sp>
      <p:sp>
        <p:nvSpPr>
          <p:cNvPr id="9" name="Text 7"/>
          <p:cNvSpPr/>
          <p:nvPr/>
        </p:nvSpPr>
        <p:spPr>
          <a:xfrm>
            <a:off x="4800600" y="1828800"/>
            <a:ext cx="384048" cy="384048"/>
          </a:xfrm>
          <a:prstGeom prst="rect">
            <a:avLst/>
          </a:prstGeom>
          <a:noFill/>
          <a:ln/>
        </p:spPr>
        <p:txBody>
          <a:bodyPr wrap="square" lIns="0" tIns="0" rIns="0" bIns="0" rtlCol="0" anchor="ctr"/>
          <a:lstStyle/>
          <a:p>
            <a:pPr marL="0" indent="0">
              <a:buNone/>
            </a:pPr>
            <a:r>
              <a:rPr lang="en-US" sz="2400" b="1" dirty="0">
                <a:solidFill>
                  <a:srgbClr val="004080"/>
                </a:solidFill>
                <a:latin typeface="Aptos Display" pitchFamily="34" charset="0"/>
                <a:ea typeface="Aptos Display" pitchFamily="34" charset="-122"/>
                <a:cs typeface="Aptos Display" pitchFamily="34" charset="-120"/>
              </a:rPr>
              <a:t>2</a:t>
            </a:r>
            <a:endParaRPr lang="en-US" sz="2400" dirty="0"/>
          </a:p>
        </p:txBody>
      </p:sp>
      <p:sp>
        <p:nvSpPr>
          <p:cNvPr id="10" name="Text 8"/>
          <p:cNvSpPr/>
          <p:nvPr/>
        </p:nvSpPr>
        <p:spPr>
          <a:xfrm>
            <a:off x="4828032" y="2542032"/>
            <a:ext cx="2743200" cy="1371600"/>
          </a:xfrm>
          <a:prstGeom prst="rect">
            <a:avLst/>
          </a:prstGeom>
          <a:noFill/>
          <a:ln/>
        </p:spPr>
        <p:txBody>
          <a:bodyPr wrap="square" lIns="254" tIns="254" rIns="254" bIns="254" rtlCol="0" anchor="ctr">
            <a:normAutofit/>
          </a:bodyPr>
          <a:lstStyle/>
          <a:p>
            <a:pPr marL="0" indent="0">
              <a:buNone/>
            </a:pPr>
            <a:r>
              <a:rPr lang="en-US" sz="2100" b="1" dirty="0">
                <a:solidFill>
                  <a:srgbClr val="111111"/>
                </a:solidFill>
                <a:latin typeface="Aptos" pitchFamily="34" charset="0"/>
                <a:ea typeface="Aptos" pitchFamily="34" charset="-122"/>
                <a:cs typeface="Aptos" pitchFamily="34" charset="-120"/>
              </a:rPr>
              <a:t>Control-plane separation enables consistency and replay.</a:t>
            </a:r>
            <a:endParaRPr lang="en-US" sz="2100" dirty="0"/>
          </a:p>
        </p:txBody>
      </p:sp>
      <p:sp>
        <p:nvSpPr>
          <p:cNvPr id="11" name="Shape 9"/>
          <p:cNvSpPr/>
          <p:nvPr/>
        </p:nvSpPr>
        <p:spPr>
          <a:xfrm>
            <a:off x="8366760" y="1508760"/>
            <a:ext cx="3246120" cy="3611880"/>
          </a:xfrm>
          <a:prstGeom prst="roundRect">
            <a:avLst>
              <a:gd name="adj" fmla="val 2254"/>
            </a:avLst>
          </a:prstGeom>
          <a:solidFill>
            <a:srgbClr val="FFFFFF"/>
          </a:solidFill>
          <a:ln w="15240">
            <a:solidFill>
              <a:srgbClr val="D8DDE5"/>
            </a:solidFill>
            <a:prstDash val="solid"/>
          </a:ln>
        </p:spPr>
      </p:sp>
      <p:sp>
        <p:nvSpPr>
          <p:cNvPr id="12" name="Text 10"/>
          <p:cNvSpPr/>
          <p:nvPr/>
        </p:nvSpPr>
        <p:spPr>
          <a:xfrm>
            <a:off x="8595360" y="1828800"/>
            <a:ext cx="384048" cy="384048"/>
          </a:xfrm>
          <a:prstGeom prst="rect">
            <a:avLst/>
          </a:prstGeom>
          <a:noFill/>
          <a:ln/>
        </p:spPr>
        <p:txBody>
          <a:bodyPr wrap="square" lIns="0" tIns="0" rIns="0" bIns="0" rtlCol="0" anchor="ctr"/>
          <a:lstStyle/>
          <a:p>
            <a:pPr marL="0" indent="0">
              <a:buNone/>
            </a:pPr>
            <a:r>
              <a:rPr lang="en-US" sz="2400" b="1" dirty="0">
                <a:solidFill>
                  <a:srgbClr val="004080"/>
                </a:solidFill>
                <a:latin typeface="Aptos Display" pitchFamily="34" charset="0"/>
                <a:ea typeface="Aptos Display" pitchFamily="34" charset="-122"/>
                <a:cs typeface="Aptos Display" pitchFamily="34" charset="-120"/>
              </a:rPr>
              <a:t>3</a:t>
            </a:r>
            <a:endParaRPr lang="en-US" sz="2400" dirty="0"/>
          </a:p>
        </p:txBody>
      </p:sp>
      <p:sp>
        <p:nvSpPr>
          <p:cNvPr id="13" name="Text 11"/>
          <p:cNvSpPr/>
          <p:nvPr/>
        </p:nvSpPr>
        <p:spPr>
          <a:xfrm>
            <a:off x="8622792" y="2542032"/>
            <a:ext cx="2743200" cy="1371600"/>
          </a:xfrm>
          <a:prstGeom prst="rect">
            <a:avLst/>
          </a:prstGeom>
          <a:noFill/>
          <a:ln/>
        </p:spPr>
        <p:txBody>
          <a:bodyPr wrap="square" lIns="254" tIns="254" rIns="254" bIns="254" rtlCol="0" anchor="ctr">
            <a:normAutofit/>
          </a:bodyPr>
          <a:lstStyle/>
          <a:p>
            <a:pPr marL="0" indent="0">
              <a:buNone/>
            </a:pPr>
            <a:r>
              <a:rPr lang="en-US" sz="2100" b="1" dirty="0">
                <a:solidFill>
                  <a:srgbClr val="111111"/>
                </a:solidFill>
                <a:latin typeface="Aptos" pitchFamily="34" charset="0"/>
                <a:ea typeface="Aptos" pitchFamily="34" charset="-122"/>
                <a:cs typeface="Aptos" pitchFamily="34" charset="-120"/>
              </a:rPr>
              <a:t>Governance decisions must bind to execution outcomes.</a:t>
            </a:r>
            <a:endParaRPr lang="en-US" sz="2100" dirty="0"/>
          </a:p>
        </p:txBody>
      </p:sp>
      <p:sp>
        <p:nvSpPr>
          <p:cNvPr id="14" name="Text 12"/>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5" name="Text 13"/>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Governance Architecture</a:t>
            </a:r>
            <a:endParaRPr lang="en-US" sz="850" dirty="0"/>
          </a:p>
        </p:txBody>
      </p:sp>
      <p:sp>
        <p:nvSpPr>
          <p:cNvPr id="16" name="Text 14"/>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10</a:t>
            </a:r>
            <a:endParaRPr lang="en-US" sz="850" dirty="0"/>
          </a:p>
        </p:txBody>
      </p:sp>
      <p:pic>
        <p:nvPicPr>
          <p:cNvPr id="17" name="VO_011">
            <a:hlinkClick r:id="" action="ppaction://media"/>
            <a:extLst>
              <a:ext uri="{FF2B5EF4-FFF2-40B4-BE49-F238E27FC236}">
                <a16:creationId xmlns:a16="http://schemas.microsoft.com/office/drawing/2014/main" id="{B57B8DB6-FD3B-1B26-964C-6393F5274F5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29032"/>
    </mc:Choice>
    <mc:Fallback>
      <p:transition spd="slow" advClick="0" advTm="2903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032" fill="hold"/>
                                        <p:tgtEl>
                                          <p:spTgt spid="17"/>
                                        </p:tgtEl>
                                      </p:cBhvr>
                                    </p:cmd>
                                  </p:childTnLst>
                                </p:cTn>
                              </p:par>
                              <p:par>
                                <p:cTn id="7" presetID="1" presetClass="mediacall" presetSubtype="0" fill="hold" nodeType="withEffect">
                                  <p:stCondLst>
                                    <p:cond delay="0"/>
                                  </p:stCondLst>
                                  <p:childTnLst>
                                    <p:cmd type="call" cmd="playFrom(0.0)">
                                      <p:cBhvr>
                                        <p:cTn id="8" dur="28032"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1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4080"/>
          </a:solidFill>
          <a:ln w="12700">
            <a:solidFill>
              <a:srgbClr val="00408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Paper URL + quiz</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Runtime Governance Architecture</a:t>
            </a:r>
            <a:endParaRPr lang="en-US" sz="800" dirty="0"/>
          </a:p>
        </p:txBody>
      </p:sp>
      <p:sp>
        <p:nvSpPr>
          <p:cNvPr id="5" name="Text 3"/>
          <p:cNvSpPr/>
          <p:nvPr/>
        </p:nvSpPr>
        <p:spPr>
          <a:xfrm>
            <a:off x="749808" y="1417320"/>
            <a:ext cx="4023360" cy="292608"/>
          </a:xfrm>
          <a:prstGeom prst="rect">
            <a:avLst/>
          </a:prstGeom>
          <a:noFill/>
          <a:ln/>
        </p:spPr>
        <p:txBody>
          <a:bodyPr wrap="square" lIns="0" tIns="0" rIns="0" bIns="0" rtlCol="0" anchor="ctr"/>
          <a:lstStyle/>
          <a:p>
            <a:pPr marL="0" indent="0">
              <a:buNone/>
            </a:pPr>
            <a:r>
              <a:rPr lang="en-US" sz="2200" b="1" dirty="0">
                <a:solidFill>
                  <a:srgbClr val="002050"/>
                </a:solidFill>
                <a:latin typeface="Aptos Display" pitchFamily="34" charset="0"/>
                <a:ea typeface="Aptos Display" pitchFamily="34" charset="-122"/>
                <a:cs typeface="Aptos Display" pitchFamily="34" charset="-120"/>
              </a:rPr>
              <a:t>Read the paper</a:t>
            </a:r>
            <a:endParaRPr lang="en-US" sz="2200" dirty="0"/>
          </a:p>
        </p:txBody>
      </p:sp>
      <p:sp>
        <p:nvSpPr>
          <p:cNvPr id="6" name="Shape 4"/>
          <p:cNvSpPr/>
          <p:nvPr/>
        </p:nvSpPr>
        <p:spPr>
          <a:xfrm>
            <a:off x="749808" y="1865376"/>
            <a:ext cx="10698480" cy="960120"/>
          </a:xfrm>
          <a:prstGeom prst="roundRect">
            <a:avLst>
              <a:gd name="adj" fmla="val 7619"/>
            </a:avLst>
          </a:prstGeom>
          <a:solidFill>
            <a:srgbClr val="FFFFFF"/>
          </a:solidFill>
          <a:ln w="12700">
            <a:solidFill>
              <a:srgbClr val="D8DDE5"/>
            </a:solidFill>
            <a:prstDash val="solid"/>
          </a:ln>
        </p:spPr>
      </p:sp>
      <p:sp>
        <p:nvSpPr>
          <p:cNvPr id="7" name="Text 5">
            <a:hlinkClick r:id="rId5"/>
          </p:cNvPr>
          <p:cNvSpPr/>
          <p:nvPr/>
        </p:nvSpPr>
        <p:spPr>
          <a:xfrm>
            <a:off x="1005840" y="2176272"/>
            <a:ext cx="9966960" cy="256032"/>
          </a:xfrm>
          <a:prstGeom prst="rect">
            <a:avLst/>
          </a:prstGeom>
          <a:noFill/>
          <a:ln/>
        </p:spPr>
        <p:txBody>
          <a:bodyPr wrap="square" lIns="0" tIns="0" rIns="0" bIns="0" rtlCol="0" anchor="ctr">
            <a:normAutofit/>
          </a:bodyPr>
          <a:lstStyle/>
          <a:p>
            <a:pPr marL="0" indent="0">
              <a:buNone/>
            </a:pPr>
            <a:r>
              <a:rPr lang="en-US" sz="2100" b="1" u="sng" dirty="0">
                <a:solidFill>
                  <a:srgbClr val="004080"/>
                </a:solidFill>
                <a:latin typeface="Aptos" pitchFamily="34" charset="0"/>
                <a:ea typeface="Aptos" pitchFamily="34" charset="-122"/>
                <a:cs typeface="Aptos" pitchFamily="34" charset="-120"/>
                <a:hlinkClick r:id="rId5">
                  <a:extLst>
                    <a:ext uri="{A12FA001-AC4F-418D-AE19-62706E023703}">
                      <ahyp:hlinkClr xmlns:ahyp="http://schemas.microsoft.com/office/drawing/2018/hyperlinkcolor" val="tx"/>
                    </a:ext>
                  </a:extLst>
                </a:hlinkClick>
              </a:rPr>
              <a:t>https://doi.org/10.5281/zenodo.19286845</a:t>
            </a:r>
            <a:endParaRPr lang="en-US" sz="2100" dirty="0"/>
          </a:p>
        </p:txBody>
      </p:sp>
      <p:sp>
        <p:nvSpPr>
          <p:cNvPr id="8" name="Text 6"/>
          <p:cNvSpPr/>
          <p:nvPr/>
        </p:nvSpPr>
        <p:spPr>
          <a:xfrm>
            <a:off x="749808" y="3218688"/>
            <a:ext cx="4023360" cy="292608"/>
          </a:xfrm>
          <a:prstGeom prst="rect">
            <a:avLst/>
          </a:prstGeom>
          <a:noFill/>
          <a:ln/>
        </p:spPr>
        <p:txBody>
          <a:bodyPr wrap="square" lIns="0" tIns="0" rIns="0" bIns="0" rtlCol="0" anchor="ctr"/>
          <a:lstStyle/>
          <a:p>
            <a:pPr marL="0" indent="0">
              <a:buNone/>
            </a:pPr>
            <a:r>
              <a:rPr lang="en-US" sz="2200" b="1" dirty="0">
                <a:solidFill>
                  <a:srgbClr val="002050"/>
                </a:solidFill>
                <a:latin typeface="Aptos Display" pitchFamily="34" charset="0"/>
                <a:ea typeface="Aptos Display" pitchFamily="34" charset="-122"/>
                <a:cs typeface="Aptos Display" pitchFamily="34" charset="-120"/>
              </a:rPr>
              <a:t>Take the quiz</a:t>
            </a:r>
            <a:endParaRPr lang="en-US" sz="2200" dirty="0"/>
          </a:p>
        </p:txBody>
      </p:sp>
      <p:sp>
        <p:nvSpPr>
          <p:cNvPr id="9" name="Shape 7"/>
          <p:cNvSpPr/>
          <p:nvPr/>
        </p:nvSpPr>
        <p:spPr>
          <a:xfrm>
            <a:off x="749808" y="3657600"/>
            <a:ext cx="10698480" cy="1078992"/>
          </a:xfrm>
          <a:prstGeom prst="roundRect">
            <a:avLst>
              <a:gd name="adj" fmla="val 6780"/>
            </a:avLst>
          </a:prstGeom>
          <a:solidFill>
            <a:srgbClr val="004080"/>
          </a:solidFill>
          <a:ln w="12700">
            <a:solidFill>
              <a:srgbClr val="004080"/>
            </a:solidFill>
            <a:prstDash val="solid"/>
          </a:ln>
        </p:spPr>
      </p:sp>
      <p:sp>
        <p:nvSpPr>
          <p:cNvPr id="10" name="Text 8">
            <a:hlinkClick r:id="rId6"/>
          </p:cNvPr>
          <p:cNvSpPr/>
          <p:nvPr/>
        </p:nvSpPr>
        <p:spPr>
          <a:xfrm>
            <a:off x="1005840" y="4005072"/>
            <a:ext cx="9966960" cy="320040"/>
          </a:xfrm>
          <a:prstGeom prst="rect">
            <a:avLst/>
          </a:prstGeom>
          <a:noFill/>
          <a:ln/>
        </p:spPr>
        <p:txBody>
          <a:bodyPr wrap="square" lIns="0" tIns="0" rIns="0" bIns="0" rtlCol="0" anchor="ctr">
            <a:normAutofit/>
          </a:bodyPr>
          <a:lstStyle/>
          <a:p>
            <a:pPr marL="0" indent="0">
              <a:buNone/>
            </a:pPr>
            <a:r>
              <a:rPr lang="en-US" sz="2500" b="1" u="sng" dirty="0">
                <a:solidFill>
                  <a:srgbClr val="FFFFFF"/>
                </a:solidFill>
                <a:latin typeface="Aptos" pitchFamily="34" charset="0"/>
                <a:ea typeface="Aptos" pitchFamily="34" charset="-122"/>
                <a:cs typeface="Aptos" pitchFamily="34" charset="-120"/>
                <a:hlinkClick r:id="rId6">
                  <a:extLst>
                    <a:ext uri="{A12FA001-AC4F-418D-AE19-62706E023703}">
                      <ahyp:hlinkClr xmlns:ahyp="http://schemas.microsoft.com/office/drawing/2018/hyperlinkcolor" val="tx"/>
                    </a:ext>
                  </a:extLst>
                </a:hlinkClick>
              </a:rPr>
              <a:t>agcp.ai/quiz-runtime-governance-architecture</a:t>
            </a:r>
            <a:endParaRPr lang="en-US" sz="2500" dirty="0"/>
          </a:p>
        </p:txBody>
      </p:sp>
      <p:sp>
        <p:nvSpPr>
          <p:cNvPr id="11" name="Text 9">
            <a:hlinkClick r:id="rId7"/>
          </p:cNvPr>
          <p:cNvSpPr/>
          <p:nvPr/>
        </p:nvSpPr>
        <p:spPr>
          <a:xfrm>
            <a:off x="768096" y="5358384"/>
            <a:ext cx="3657600" cy="237744"/>
          </a:xfrm>
          <a:prstGeom prst="rect">
            <a:avLst/>
          </a:prstGeom>
          <a:noFill/>
          <a:ln/>
        </p:spPr>
        <p:txBody>
          <a:bodyPr wrap="square" lIns="0" tIns="0" rIns="0" bIns="0" rtlCol="0" anchor="ctr"/>
          <a:lstStyle/>
          <a:p>
            <a:pPr marL="0" indent="0">
              <a:buNone/>
            </a:pPr>
            <a:r>
              <a:rPr lang="en-US" sz="1500" b="1" u="sng" dirty="0">
                <a:solidFill>
                  <a:srgbClr val="334155"/>
                </a:solidFill>
                <a:latin typeface="Aptos" pitchFamily="34" charset="0"/>
                <a:ea typeface="Aptos" pitchFamily="34" charset="-122"/>
                <a:cs typeface="Aptos" pitchFamily="34" charset="-120"/>
                <a:hlinkClick r:id="rId7">
                  <a:extLst>
                    <a:ext uri="{A12FA001-AC4F-418D-AE19-62706E023703}">
                      <ahyp:hlinkClr xmlns:ahyp="http://schemas.microsoft.com/office/drawing/2018/hyperlinkcolor" val="tx"/>
                    </a:ext>
                  </a:extLst>
                </a:hlinkClick>
              </a:rPr>
              <a:t>Main site: AGCP.ai</a:t>
            </a:r>
            <a:endParaRPr lang="en-US" sz="1500" dirty="0"/>
          </a:p>
        </p:txBody>
      </p:sp>
      <p:sp>
        <p:nvSpPr>
          <p:cNvPr id="12" name="Text 10"/>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3" name="Text 11"/>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Runtime Governance Architecture</a:t>
            </a:r>
            <a:endParaRPr lang="en-US" sz="850" dirty="0"/>
          </a:p>
        </p:txBody>
      </p:sp>
      <p:sp>
        <p:nvSpPr>
          <p:cNvPr id="14" name="Text 12"/>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11</a:t>
            </a:r>
            <a:endParaRPr lang="en-US" sz="850" dirty="0"/>
          </a:p>
        </p:txBody>
      </p:sp>
      <p:pic>
        <p:nvPicPr>
          <p:cNvPr id="15" name="VO_012">
            <a:hlinkClick r:id="" action="ppaction://media"/>
            <a:extLst>
              <a:ext uri="{FF2B5EF4-FFF2-40B4-BE49-F238E27FC236}">
                <a16:creationId xmlns:a16="http://schemas.microsoft.com/office/drawing/2014/main" id="{49701F41-7CA1-BE68-C190-7220B3FFD07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28864"/>
    </mc:Choice>
    <mc:Fallback>
      <p:transition spd="slow" advClick="0" advTm="2886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864" fill="hold"/>
                                        <p:tgtEl>
                                          <p:spTgt spid="15"/>
                                        </p:tgtEl>
                                      </p:cBhvr>
                                    </p:cmd>
                                  </p:childTnLst>
                                </p:cTn>
                              </p:par>
                              <p:par>
                                <p:cTn id="7" presetID="1" presetClass="mediacall" presetSubtype="0" fill="hold" nodeType="withEffect">
                                  <p:stCondLst>
                                    <p:cond delay="0"/>
                                  </p:stCondLst>
                                  <p:childTnLst>
                                    <p:cmd type="call" cmd="playFrom(0.0)">
                                      <p:cBhvr>
                                        <p:cTn id="8" dur="2786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1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1623</Words>
  <Application>Microsoft Office PowerPoint</Application>
  <PresentationFormat>Widescreen</PresentationFormat>
  <Paragraphs>149</Paragraphs>
  <Slides>12</Slides>
  <Notes>12</Notes>
  <HiddenSlides>0</HiddenSlides>
  <MMClips>12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AGCP.ai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Runtime Governance Architecture</dc:title>
  <dc:subject>Runtime Governance Architecture</dc:subject>
  <dc:creator>AGCP.ai</dc:creator>
  <cp:lastModifiedBy>John Willis</cp:lastModifiedBy>
  <cp:revision>2</cp:revision>
  <dcterms:created xsi:type="dcterms:W3CDTF">2026-09-05T15:02:02Z</dcterms:created>
  <dcterms:modified xsi:type="dcterms:W3CDTF">2026-09-06T19:09:46Z</dcterms:modified>
</cp:coreProperties>
</file>