
<file path=[Content_Types].xml><?xml version="1.0" encoding="utf-8"?>
<Types xmlns="http://schemas.openxmlformats.org/package/2006/content-types">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74" d="100"/>
          <a:sy n="74" d="100"/>
        </p:scale>
        <p:origin x="284" y="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106388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Voiceover script:</a:t>
            </a:r>
          </a:p>
          <a:p>
            <a:r>
              <a:rPr lang="en-US"/>
              <a:t>Artificial intelligence, or AI, is increasingly able to do more than produce an answer. AI-enabled systems can propose actions that change data, invoke tools, modify infrastructure, or affect real-world operations. Runtime governance addresses what happens between that proposal and the operational consequence. The central idea is simple: the AI may reason and propose, but a separate, deterministic control layer decides whether the proposed action is permitted to become real. A-G-C-P, the AI Governance Control Plane, is one architecture for implementing that kind of execution-time governance.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Voiceover script:</a:t>
            </a:r>
          </a:p>
          <a:p>
            <a:r>
              <a:rPr lang="en-US"/>
              <a:t>Why is runtime governance becoming important now? Traditional governance often concentrates on what happens before deployment, such as policy, review, and model evaluation, or after execution, such as audit and incident response. Agentic and autonomous systems create a new problem in the middle. While the system is running, it may try to initiate an action that changes enterprise state. Runtime governance operates at that live decision point. It asks whether this specific proposed action is allowed to proceed under the conditions that exist right now, before the effect occurs.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Voiceover script:</a:t>
            </a:r>
          </a:p>
          <a:p>
            <a:r>
              <a:rPr lang="en-US"/>
              <a:t>A concise definition is: runtime governance is active execution mediation. It is a deterministic layer that evaluates a proposed consequential transition against current authority, policy, evidence, and authoritative system state before execution can bind to operational reality. Four terms are especially useful. A proposed transition is the concrete action or state change being considered. Admissibility means whether that transition may proceed under current conditions. The commit boundary is the point where tentative intent becomes an operational effect. And governance evidence is the record that shows what was evaluated, what was decided, and what ultimately happened.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Voiceover script:</a:t>
            </a:r>
          </a:p>
          <a:p>
            <a:r>
              <a:rPr lang="en-US"/>
              <a:t>Runtime governance complements several familiar disciplines, but it is not identical to any of them. It is not simply an AI policy, because policy expresses intent while runtime governance enforces conditions during operation. It is not only model safety, because a well-behaved model still should not possess unchecked authority to create consequential effects. It is not merely audit logging, because runtime governance can prevent an action before it occurs. It also does not require one fixed software stack, and it does not replace organizational accountability. Its narrower question is operational: can this proposed consequence proceed now?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Voiceover script:</a:t>
            </a:r>
          </a:p>
          <a:p>
            <a:r>
              <a:rPr lang="en-US"/>
              <a:t>A useful mental model is to keep four concepts separate: proposal, authority, admissibility, and consequence. First, an AI system or workflow proposes an action. Second, an actor or process may have some authority to act. Third, runtime governance determines whether this particular transition is currently admissible. Only then can the action become an operational consequence. These are not interchangeable. An earlier authorization can become stale. State can change. Evidence can become invalid. A human approval may apply only to one exact action. Runtime governance prevents those earlier assumptions from silently turning into a later operational effect.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Voiceover script:</a:t>
            </a:r>
          </a:p>
          <a:p>
            <a:r>
              <a:rPr lang="en-US"/>
              <a:t>The governed execution lifecycle can be understood as six steps. First, the system forms a proposal that identifies the action, target, and intended effect. Second, it associates the relevant context, including identity, lineage, policy references, and evidence. Third, it resolves canonical state: the authoritative governance reality at that moment. Fourth, it evaluates policy, invariants, risk, and other current conditions. Fifth, the system either commits the action, refuses it, or escalates it for additional decision-making. Finally, it creates a receipt or refusal record. This turns execution into a governed state transition rather than a blind tool call.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Voiceover script:</a:t>
            </a:r>
          </a:p>
          <a:p>
            <a:r>
              <a:rPr lang="en-US"/>
              <a:t>The architecture can be organized around five operational primitives. The governed action proposal is the common object being evaluated. The governance context envelope carries identity, lineage, delegation, and evidence references without treating those references as authority by themselves. The canonical state model establishes what governance state is authoritative now. Commit-bound execution semantics control the final transition from an approved proposal to an operational consequence. And the receipt or refusal record preserves durable evidence of the decision and its basis. These five elements work together around a single governed transition.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Voiceover script:</a:t>
            </a:r>
          </a:p>
          <a:p>
            <a:r>
              <a:rPr lang="en-US"/>
              <a:t>The underlying runtime-governance model identifies forty architectural, control, and assurance properties. The purpose of this slide is not to memorize all forty. Instead, they can be understood as capability groups. There must be a runtime governance layer and a way to mediate actions. Identity, authorization, delegation, and human approval establish authority. Machine-evaluable policy, current context, and authoritative state support admissibility decisions. Commit controls protect the transition to effect. Structural refusal, non-bypassability, and fail-closed behavior prevent inadmissible execution. Evidence, replay, ordering, version binding, multi-agent continuity, monitoring, and containment support assurance at scale.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Voiceover script:</a:t>
            </a:r>
          </a:p>
          <a:p>
            <a:r>
              <a:rPr lang="en-US"/>
              <a:t>A-G-C-P provides one concrete, implementation-agnostic architecture for making runtime governance inspectable and assessable. The specification defines the governance semantics and lifecycle behavior. The requirements catalog makes those expectations testable. The conformance model provides a structured way to determine whether an implementation actually exhibits the required runtime-governance behavior. The important point is not that every enterprise must deploy the same software. The point is to ask concrete engineering questions: Is consequential execution mediated? Is authority bound to the actual action? Are inadmissible actions structurally refused? Can the resulting decisions and outcomes be reconstructed and replayed?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Voiceover script:</a:t>
            </a:r>
          </a:p>
          <a:p>
            <a:r>
              <a:rPr lang="en-US"/>
              <a:t>Architecturally, runtime governance belongs between cognition and consequence. An agent or orchestrator can reason, plan, and propose. But the component that performs the real effect, such as an A-P-I, tool, cloud service, security platform, transaction system, or infrastructure controller, should not simply trust the agent's request. The runtime governance layer mediates that path. It evaluates policy, identity, authoritative state, evidence, and human approval where required. The design principle is straightforward: probabilistic cognition can propose an action, while deterministic governance controls whether that action is permitted to execute.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Voiceover script:</a:t>
            </a:r>
          </a:p>
          <a:p>
            <a:r>
              <a:rPr lang="en-US"/>
              <a:t>Evidence in runtime governance is more than ordinary telemetry or a log written after the fact. A useful governance record should make it possible to reconstruct the decision itself: who or what proposed the action, what action and target were involved, which authority and governance version applied, what evidence and state were considered, when the decision occurred, and whether the outcome was commit, refusal, or escalation. Refusal evidence is especially important. It demonstrates that the governance mechanism did not merely detect an unacceptable action; it actually prevented the action from becoming an operational consequence.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Voiceover script:</a:t>
            </a:r>
          </a:p>
          <a:p>
            <a:r>
              <a:rPr lang="en-US"/>
              <a:t>The practical takeaway is one sentence: governance must remain effective at the point where AI-enabled proposals become operational consequences. For an executive or a nontechnical audience, that means an AI action should not become real simply because a model or agent generated it. For a technical audience, it means separating reasoning from execution control, evaluating admissibility against current authority, policy, evidence, and state, binding authorization to the specific action and commit boundary, structurally refusing actions when governance conditions are not satisfied, and preserving replayable evidence. That is the shift from static oversight to governed AI operation.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3.mp3"/><Relationship Id="rId1" Type="http://schemas.microsoft.com/office/2007/relationships/media" Target="../media/media3.mp3"/><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4.mp3"/><Relationship Id="rId1" Type="http://schemas.microsoft.com/office/2007/relationships/media" Target="../media/media4.mp3"/><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5.mp3"/><Relationship Id="rId1" Type="http://schemas.microsoft.com/office/2007/relationships/media" Target="../media/media5.mp3"/><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6.mp3"/><Relationship Id="rId1" Type="http://schemas.microsoft.com/office/2007/relationships/media" Target="../media/media6.mp3"/><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7.mp3"/><Relationship Id="rId1" Type="http://schemas.microsoft.com/office/2007/relationships/media" Target="../media/media7.mp3"/><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8.mp3"/><Relationship Id="rId1" Type="http://schemas.microsoft.com/office/2007/relationships/media" Target="../media/media8.mp3"/><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9.mp3"/><Relationship Id="rId1" Type="http://schemas.microsoft.com/office/2007/relationships/media" Target="../media/media9.mp3"/><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0.mp3"/><Relationship Id="rId1" Type="http://schemas.microsoft.com/office/2007/relationships/media" Target="../media/media10.mp3"/><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1.mp3"/><Relationship Id="rId1" Type="http://schemas.microsoft.com/office/2007/relationships/media" Target="../media/media11.mp3"/><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2.mp3"/><Relationship Id="rId1" Type="http://schemas.microsoft.com/office/2007/relationships/media" Target="../media/media12.mp3"/><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91440"/>
          </a:xfrm>
          <a:prstGeom prst="rect">
            <a:avLst/>
          </a:prstGeom>
          <a:solidFill>
            <a:srgbClr val="00A7E1"/>
          </a:solidFill>
          <a:ln w="12700">
            <a:solidFill>
              <a:srgbClr val="00A7E1"/>
            </a:solidFill>
            <a:prstDash val="solid"/>
          </a:ln>
        </p:spPr>
      </p:sp>
      <p:pic>
        <p:nvPicPr>
          <p:cNvPr id="3" name="Image 0" descr="/mnt/data/ghostwriter_images/web_context/web_image_737e4f36f7da.png"/>
          <p:cNvPicPr>
            <a:picLocks noChangeAspect="1"/>
          </p:cNvPicPr>
          <p:nvPr/>
        </p:nvPicPr>
        <p:blipFill>
          <a:blip r:embed="rId5"/>
          <a:stretch>
            <a:fillRect/>
          </a:stretch>
        </p:blipFill>
        <p:spPr>
          <a:xfrm>
            <a:off x="7612380" y="438912"/>
            <a:ext cx="3474720" cy="1389888"/>
          </a:xfrm>
          <a:prstGeom prst="rect">
            <a:avLst/>
          </a:prstGeom>
        </p:spPr>
      </p:pic>
      <p:sp>
        <p:nvSpPr>
          <p:cNvPr id="4" name="Text 1"/>
          <p:cNvSpPr/>
          <p:nvPr/>
        </p:nvSpPr>
        <p:spPr>
          <a:xfrm>
            <a:off x="640080" y="941832"/>
            <a:ext cx="4937760" cy="1170432"/>
          </a:xfrm>
          <a:prstGeom prst="rect">
            <a:avLst/>
          </a:prstGeom>
          <a:noFill/>
          <a:ln/>
        </p:spPr>
        <p:txBody>
          <a:bodyPr wrap="square" lIns="1016" tIns="1016" rIns="1016" bIns="1016" rtlCol="0" anchor="ctr">
            <a:normAutofit/>
          </a:bodyPr>
          <a:lstStyle/>
          <a:p>
            <a:r>
              <a:rPr lang="en-US" sz="3800" b="1">
                <a:solidFill>
                  <a:srgbClr val="0C1B2A"/>
                </a:solidFill>
                <a:latin typeface="Aptos Display" pitchFamily="34" charset="0"/>
                <a:ea typeface="Aptos Display" pitchFamily="34" charset="-122"/>
                <a:cs typeface="Aptos Display" pitchFamily="34" charset="-120"/>
              </a:rPr>
              <a:t>What Is Runtime</a:t>
            </a:r>
            <a:endParaRPr lang="en-US" sz="3800" dirty="0"/>
          </a:p>
          <a:p>
            <a:pPr marL="0" indent="0">
              <a:buNone/>
            </a:pPr>
            <a:r>
              <a:rPr lang="en-US" sz="3800" b="1" dirty="0">
                <a:solidFill>
                  <a:srgbClr val="0C1B2A"/>
                </a:solidFill>
                <a:latin typeface="Aptos Display" pitchFamily="34" charset="0"/>
                <a:ea typeface="Aptos Display" pitchFamily="34" charset="-122"/>
                <a:cs typeface="Aptos Display" pitchFamily="34" charset="-120"/>
              </a:rPr>
              <a:t>Governance</a:t>
            </a:r>
            <a:endParaRPr lang="en-US" sz="3800" dirty="0"/>
          </a:p>
        </p:txBody>
      </p:sp>
      <p:sp>
        <p:nvSpPr>
          <p:cNvPr id="5" name="Text 2"/>
          <p:cNvSpPr/>
          <p:nvPr/>
        </p:nvSpPr>
        <p:spPr>
          <a:xfrm>
            <a:off x="676656" y="2304288"/>
            <a:ext cx="5349240" cy="640080"/>
          </a:xfrm>
          <a:prstGeom prst="rect">
            <a:avLst/>
          </a:prstGeom>
          <a:noFill/>
          <a:ln/>
        </p:spPr>
        <p:txBody>
          <a:bodyPr wrap="square" lIns="1016" tIns="1016" rIns="1016" bIns="1016" rtlCol="0" anchor="ctr">
            <a:normAutofit lnSpcReduction="10000"/>
          </a:bodyPr>
          <a:lstStyle/>
          <a:p>
            <a:pPr marL="0" indent="0">
              <a:buNone/>
            </a:pPr>
            <a:r>
              <a:rPr lang="en-US" sz="1530" dirty="0">
                <a:solidFill>
                  <a:srgbClr val="576879"/>
                </a:solidFill>
                <a:latin typeface="Aptos" pitchFamily="34" charset="0"/>
                <a:ea typeface="Aptos" pitchFamily="34" charset="-122"/>
                <a:cs typeface="Aptos" pitchFamily="34" charset="-120"/>
              </a:rPr>
              <a:t>A plain-language explanation of how AGCP-style runtime governance controls the transition from AI-enabled proposals to operational consequences.</a:t>
            </a:r>
            <a:endParaRPr lang="en-US" sz="1530" dirty="0"/>
          </a:p>
        </p:txBody>
      </p:sp>
      <p:sp>
        <p:nvSpPr>
          <p:cNvPr id="6" name="Text 3"/>
          <p:cNvSpPr/>
          <p:nvPr/>
        </p:nvSpPr>
        <p:spPr>
          <a:xfrm>
            <a:off x="713232" y="3218688"/>
            <a:ext cx="1645920" cy="310896"/>
          </a:xfrm>
          <a:prstGeom prst="rect">
            <a:avLst/>
          </a:prstGeom>
          <a:solidFill>
            <a:srgbClr val="EAF5FC"/>
          </a:solidFill>
          <a:ln w="12700">
            <a:solidFill>
              <a:srgbClr val="002B5C"/>
            </a:solidFill>
          </a:ln>
        </p:spPr>
        <p:txBody>
          <a:bodyPr wrap="square" lIns="1016" tIns="1016" rIns="1016" bIns="1016" rtlCol="0" anchor="ctr">
            <a:normAutofit/>
          </a:bodyPr>
          <a:lstStyle/>
          <a:p>
            <a:pPr marL="0" indent="0" algn="ctr">
              <a:buNone/>
            </a:pPr>
            <a:r>
              <a:rPr lang="en-US" sz="860" b="1" dirty="0">
                <a:solidFill>
                  <a:srgbClr val="002B5C"/>
                </a:solidFill>
              </a:rPr>
              <a:t>DETERMINISTIC</a:t>
            </a:r>
            <a:endParaRPr lang="en-US" sz="860" dirty="0"/>
          </a:p>
        </p:txBody>
      </p:sp>
      <p:sp>
        <p:nvSpPr>
          <p:cNvPr id="7" name="Text 4"/>
          <p:cNvSpPr/>
          <p:nvPr/>
        </p:nvSpPr>
        <p:spPr>
          <a:xfrm>
            <a:off x="2523744" y="3218688"/>
            <a:ext cx="1901952" cy="310896"/>
          </a:xfrm>
          <a:prstGeom prst="rect">
            <a:avLst/>
          </a:prstGeom>
          <a:solidFill>
            <a:srgbClr val="E8F8FD"/>
          </a:solidFill>
          <a:ln w="12700">
            <a:solidFill>
              <a:srgbClr val="008BD2"/>
            </a:solidFill>
          </a:ln>
        </p:spPr>
        <p:txBody>
          <a:bodyPr wrap="square" lIns="1016" tIns="1016" rIns="1016" bIns="1016" rtlCol="0" anchor="ctr">
            <a:normAutofit/>
          </a:bodyPr>
          <a:lstStyle/>
          <a:p>
            <a:pPr marL="0" indent="0" algn="ctr">
              <a:buNone/>
            </a:pPr>
            <a:r>
              <a:rPr lang="en-US" sz="860" b="1" dirty="0">
                <a:solidFill>
                  <a:srgbClr val="008BD2"/>
                </a:solidFill>
              </a:rPr>
              <a:t>EXECUTION-BOUND</a:t>
            </a:r>
            <a:endParaRPr lang="en-US" sz="860" dirty="0"/>
          </a:p>
        </p:txBody>
      </p:sp>
      <p:sp>
        <p:nvSpPr>
          <p:cNvPr id="8" name="Text 5"/>
          <p:cNvSpPr/>
          <p:nvPr/>
        </p:nvSpPr>
        <p:spPr>
          <a:xfrm>
            <a:off x="4590288" y="3218688"/>
            <a:ext cx="1901952" cy="310896"/>
          </a:xfrm>
          <a:prstGeom prst="rect">
            <a:avLst/>
          </a:prstGeom>
          <a:solidFill>
            <a:srgbClr val="FFF8E2"/>
          </a:solidFill>
          <a:ln w="12700">
            <a:solidFill>
              <a:srgbClr val="D9A31A"/>
            </a:solidFill>
          </a:ln>
        </p:spPr>
        <p:txBody>
          <a:bodyPr wrap="square" lIns="1016" tIns="1016" rIns="1016" bIns="1016" rtlCol="0" anchor="ctr">
            <a:normAutofit/>
          </a:bodyPr>
          <a:lstStyle/>
          <a:p>
            <a:pPr marL="0" indent="0" algn="ctr">
              <a:buNone/>
            </a:pPr>
            <a:r>
              <a:rPr lang="en-US" sz="860" b="1" dirty="0">
                <a:solidFill>
                  <a:srgbClr val="D9A31A"/>
                </a:solidFill>
              </a:rPr>
              <a:t>EVIDENCE-CENTRIC</a:t>
            </a:r>
            <a:endParaRPr lang="en-US" sz="860" dirty="0"/>
          </a:p>
        </p:txBody>
      </p:sp>
      <p:sp>
        <p:nvSpPr>
          <p:cNvPr id="9" name="Shape 6"/>
          <p:cNvSpPr/>
          <p:nvPr/>
        </p:nvSpPr>
        <p:spPr>
          <a:xfrm>
            <a:off x="1417320" y="4956048"/>
            <a:ext cx="8988552" cy="0"/>
          </a:xfrm>
          <a:prstGeom prst="line">
            <a:avLst/>
          </a:prstGeom>
          <a:noFill/>
          <a:ln w="19050">
            <a:solidFill>
              <a:srgbClr val="C7D6E2"/>
            </a:solidFill>
            <a:prstDash val="solid"/>
            <a:tailEnd type="triangle"/>
          </a:ln>
        </p:spPr>
      </p:sp>
      <p:sp>
        <p:nvSpPr>
          <p:cNvPr id="10" name="Text 7"/>
          <p:cNvSpPr/>
          <p:nvPr/>
        </p:nvSpPr>
        <p:spPr>
          <a:xfrm>
            <a:off x="868680" y="4389120"/>
            <a:ext cx="1874520" cy="1115568"/>
          </a:xfrm>
          <a:prstGeom prst="rect">
            <a:avLst/>
          </a:prstGeom>
          <a:solidFill>
            <a:srgbClr val="EAF5FC"/>
          </a:solidFill>
          <a:ln w="13970">
            <a:solidFill>
              <a:srgbClr val="005EA8"/>
            </a:solidFill>
          </a:ln>
        </p:spPr>
        <p:txBody>
          <a:bodyPr wrap="square" lIns="2032" tIns="2032" rIns="2032" bIns="2032" rtlCol="0" anchor="ctr">
            <a:normAutofit/>
          </a:bodyPr>
          <a:lstStyle/>
          <a:p>
            <a:pPr marL="0" indent="0" algn="ctr">
              <a:buNone/>
            </a:pPr>
            <a:r>
              <a:rPr lang="en-US" sz="1320" b="1" dirty="0">
                <a:solidFill>
                  <a:srgbClr val="0C1B2A"/>
                </a:solidFill>
                <a:latin typeface="Aptos" pitchFamily="34" charset="0"/>
                <a:ea typeface="Aptos" pitchFamily="34" charset="-122"/>
                <a:cs typeface="Aptos" pitchFamily="34" charset="-120"/>
              </a:rPr>
              <a:t>AI proposes</a:t>
            </a:r>
            <a:endParaRPr lang="en-US" sz="1320" dirty="0"/>
          </a:p>
        </p:txBody>
      </p:sp>
      <p:sp>
        <p:nvSpPr>
          <p:cNvPr id="11" name="Text 8"/>
          <p:cNvSpPr/>
          <p:nvPr/>
        </p:nvSpPr>
        <p:spPr>
          <a:xfrm>
            <a:off x="4617720" y="4224528"/>
            <a:ext cx="2788920" cy="1444752"/>
          </a:xfrm>
          <a:prstGeom prst="rect">
            <a:avLst/>
          </a:prstGeom>
          <a:solidFill>
            <a:srgbClr val="EAF7EE"/>
          </a:solidFill>
          <a:ln w="19050">
            <a:solidFill>
              <a:srgbClr val="2F8F46"/>
            </a:solidFill>
          </a:ln>
          <a:effectLst>
            <a:outerShdw blurRad="19050" dist="8890" dir="2700000" algn="bl" rotWithShape="0">
              <a:srgbClr val="6B7A88">
                <a:alpha val="13000"/>
              </a:srgbClr>
            </a:outerShdw>
          </a:effectLst>
        </p:spPr>
        <p:txBody>
          <a:bodyPr wrap="square" lIns="2032" tIns="2032" rIns="2032" bIns="2032" rtlCol="0" anchor="ctr">
            <a:normAutofit/>
          </a:bodyPr>
          <a:lstStyle/>
          <a:p>
            <a:pPr marL="0" indent="0" algn="ctr">
              <a:buNone/>
            </a:pPr>
            <a:r>
              <a:rPr lang="en-US" sz="1320" b="1" dirty="0">
                <a:solidFill>
                  <a:srgbClr val="0C1B2A"/>
                </a:solidFill>
                <a:latin typeface="Aptos" pitchFamily="34" charset="0"/>
                <a:ea typeface="Aptos" pitchFamily="34" charset="-122"/>
                <a:cs typeface="Aptos" pitchFamily="34" charset="-120"/>
              </a:rPr>
              <a:t>Runtime governance</a:t>
            </a:r>
            <a:endParaRPr lang="en-US" sz="1320" dirty="0"/>
          </a:p>
          <a:p>
            <a:pPr marL="0" indent="0" algn="ctr">
              <a:buNone/>
            </a:pPr>
            <a:r>
              <a:rPr lang="en-US" sz="1320" b="1" dirty="0">
                <a:solidFill>
                  <a:srgbClr val="0C1B2A"/>
                </a:solidFill>
                <a:latin typeface="Aptos" pitchFamily="34" charset="0"/>
                <a:ea typeface="Aptos" pitchFamily="34" charset="-122"/>
                <a:cs typeface="Aptos" pitchFamily="34" charset="-120"/>
              </a:rPr>
              <a:t>mediates</a:t>
            </a:r>
            <a:endParaRPr lang="en-US" sz="1320" dirty="0"/>
          </a:p>
        </p:txBody>
      </p:sp>
      <p:sp>
        <p:nvSpPr>
          <p:cNvPr id="12" name="Text 9"/>
          <p:cNvSpPr/>
          <p:nvPr/>
        </p:nvSpPr>
        <p:spPr>
          <a:xfrm>
            <a:off x="9326880" y="4389120"/>
            <a:ext cx="1965960" cy="1115568"/>
          </a:xfrm>
          <a:prstGeom prst="rect">
            <a:avLst/>
          </a:prstGeom>
          <a:solidFill>
            <a:srgbClr val="FFF8E2"/>
          </a:solidFill>
          <a:ln w="13970">
            <a:solidFill>
              <a:srgbClr val="D9A31A"/>
            </a:solidFill>
          </a:ln>
        </p:spPr>
        <p:txBody>
          <a:bodyPr wrap="square" lIns="2032" tIns="2032" rIns="2032" bIns="2032" rtlCol="0" anchor="ctr">
            <a:normAutofit/>
          </a:bodyPr>
          <a:lstStyle/>
          <a:p>
            <a:pPr marL="0" indent="0" algn="ctr">
              <a:buNone/>
            </a:pPr>
            <a:r>
              <a:rPr lang="en-US" sz="1320" b="1" dirty="0">
                <a:solidFill>
                  <a:srgbClr val="0C1B2A"/>
                </a:solidFill>
                <a:latin typeface="Aptos" pitchFamily="34" charset="0"/>
                <a:ea typeface="Aptos" pitchFamily="34" charset="-122"/>
                <a:cs typeface="Aptos" pitchFamily="34" charset="-120"/>
              </a:rPr>
              <a:t>Operational</a:t>
            </a:r>
            <a:endParaRPr lang="en-US" sz="1320" dirty="0"/>
          </a:p>
          <a:p>
            <a:pPr marL="0" indent="0" algn="ctr">
              <a:buNone/>
            </a:pPr>
            <a:r>
              <a:rPr lang="en-US" sz="1320" b="1" dirty="0">
                <a:solidFill>
                  <a:srgbClr val="0C1B2A"/>
                </a:solidFill>
                <a:latin typeface="Aptos" pitchFamily="34" charset="0"/>
                <a:ea typeface="Aptos" pitchFamily="34" charset="-122"/>
                <a:cs typeface="Aptos" pitchFamily="34" charset="-120"/>
              </a:rPr>
              <a:t>consequence</a:t>
            </a:r>
            <a:endParaRPr lang="en-US" sz="1320" dirty="0"/>
          </a:p>
        </p:txBody>
      </p:sp>
      <p:sp>
        <p:nvSpPr>
          <p:cNvPr id="14" name="Text 11"/>
          <p:cNvSpPr/>
          <p:nvPr/>
        </p:nvSpPr>
        <p:spPr>
          <a:xfrm>
            <a:off x="566928" y="6492240"/>
            <a:ext cx="5120640" cy="182880"/>
          </a:xfrm>
          <a:prstGeom prst="rect">
            <a:avLst/>
          </a:prstGeom>
          <a:noFill/>
          <a:ln/>
        </p:spPr>
        <p:txBody>
          <a:bodyPr wrap="square" lIns="508" tIns="508" rIns="508" bIns="508" rtlCol="0" anchor="ctr">
            <a:normAutofit/>
          </a:bodyPr>
          <a:lstStyle/>
          <a:p>
            <a:pPr marL="0" indent="0">
              <a:buNone/>
            </a:pPr>
            <a:r>
              <a:rPr lang="en-US" sz="850" dirty="0">
                <a:solidFill>
                  <a:srgbClr val="576879"/>
                </a:solidFill>
                <a:latin typeface="Aptos" pitchFamily="34" charset="0"/>
                <a:ea typeface="Aptos" pitchFamily="34" charset="-122"/>
                <a:cs typeface="Aptos" pitchFamily="34" charset="-120"/>
              </a:rPr>
              <a:t>AGCP.ai runtime governance explainer</a:t>
            </a:r>
            <a:endParaRPr lang="en-US" sz="850" dirty="0"/>
          </a:p>
        </p:txBody>
      </p:sp>
      <p:sp>
        <p:nvSpPr>
          <p:cNvPr id="15" name="Text 12"/>
          <p:cNvSpPr/>
          <p:nvPr/>
        </p:nvSpPr>
        <p:spPr>
          <a:xfrm>
            <a:off x="11201400" y="6473952"/>
            <a:ext cx="411480" cy="201168"/>
          </a:xfrm>
          <a:prstGeom prst="rect">
            <a:avLst/>
          </a:prstGeom>
          <a:noFill/>
          <a:ln/>
        </p:spPr>
        <p:txBody>
          <a:bodyPr wrap="square" lIns="508" tIns="508" rIns="508" bIns="508" rtlCol="0" anchor="ctr"/>
          <a:lstStyle/>
          <a:p>
            <a:pPr marL="0" indent="0" algn="r">
              <a:buNone/>
            </a:pPr>
            <a:r>
              <a:rPr lang="en-US" sz="950" b="1" dirty="0">
                <a:solidFill>
                  <a:srgbClr val="576879"/>
                </a:solidFill>
                <a:latin typeface="Aptos" pitchFamily="34" charset="0"/>
                <a:ea typeface="Aptos" pitchFamily="34" charset="-122"/>
                <a:cs typeface="Aptos" pitchFamily="34" charset="-120"/>
              </a:rPr>
              <a:t>01</a:t>
            </a:r>
            <a:endParaRPr lang="en-US" sz="950" dirty="0"/>
          </a:p>
        </p:txBody>
      </p:sp>
      <p:pic>
        <p:nvPicPr>
          <p:cNvPr id="16" name="Narration_Audio_001">
            <a:hlinkClick r:id="" action="ppaction://media"/>
            <a:extLst>
              <a:ext uri="{FF2B5EF4-FFF2-40B4-BE49-F238E27FC236}">
                <a16:creationId xmlns:a16="http://schemas.microsoft.com/office/drawing/2014/main" id="{8B0EE0DB-0588-6D24-5A61-ABC4C7CADD7D}"/>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938000" y="6604000"/>
            <a:ext cx="177800" cy="1778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Click="0" advTm="40312"/>
    </mc:Choice>
    <mc:Fallback xmlns="">
      <p:transition spd="slow" advClick="0" advTm="40312"/>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6"/>
                                        </p:tgtEl>
                                      </p:cBhvr>
                                    </p:cmd>
                                  </p:childTnLst>
                                </p:cTn>
                              </p:par>
                              <p:par>
                                <p:cTn id="7" presetID="1" presetClass="mediacall" presetSubtype="0" fill="hold" nodeType="withEffect">
                                  <p:stCondLst>
                                    <p:cond delay="0"/>
                                  </p:stCondLst>
                                  <p:childTnLst>
                                    <p:cmd type="call" cmd="playFrom(0.0)">
                                      <p:cBhvr>
                                        <p:cTn id="8" dur="39312" fill="hold"/>
                                        <p:tgtEl>
                                          <p:spTgt spid="1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9" fill="hold" display="0">
                  <p:stCondLst>
                    <p:cond delay="indefinite"/>
                  </p:stCondLst>
                  <p:endCondLst>
                    <p:cond evt="onStopAudio" delay="0">
                      <p:tgtEl>
                        <p:sldTgt/>
                      </p:tgtEl>
                    </p:cond>
                  </p:endCondLst>
                </p:cTn>
                <p:tgtEl>
                  <p:spTgt spid="16"/>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91440"/>
          </a:xfrm>
          <a:prstGeom prst="rect">
            <a:avLst/>
          </a:prstGeom>
          <a:solidFill>
            <a:srgbClr val="00A7E1"/>
          </a:solidFill>
          <a:ln w="12700">
            <a:solidFill>
              <a:srgbClr val="00A7E1"/>
            </a:solidFill>
            <a:prstDash val="solid"/>
          </a:ln>
        </p:spPr>
      </p:sp>
      <p:sp>
        <p:nvSpPr>
          <p:cNvPr id="3" name="Text 1"/>
          <p:cNvSpPr/>
          <p:nvPr/>
        </p:nvSpPr>
        <p:spPr>
          <a:xfrm>
            <a:off x="566928" y="329184"/>
            <a:ext cx="6858000" cy="219456"/>
          </a:xfrm>
          <a:prstGeom prst="rect">
            <a:avLst/>
          </a:prstGeom>
          <a:noFill/>
          <a:ln/>
        </p:spPr>
        <p:txBody>
          <a:bodyPr wrap="square" lIns="762" tIns="762" rIns="762" bIns="762" rtlCol="0" anchor="ctr">
            <a:normAutofit/>
          </a:bodyPr>
          <a:lstStyle/>
          <a:p>
            <a:pPr marL="0" indent="0">
              <a:buNone/>
            </a:pPr>
            <a:r>
              <a:rPr lang="en-US" sz="850" b="1" dirty="0">
                <a:solidFill>
                  <a:srgbClr val="008BD2"/>
                </a:solidFill>
                <a:latin typeface="Aptos" pitchFamily="34" charset="0"/>
                <a:ea typeface="Aptos" pitchFamily="34" charset="-122"/>
                <a:cs typeface="Aptos" pitchFamily="34" charset="-120"/>
              </a:rPr>
              <a:t>THE EXECUTION BOUNDARY MOVED</a:t>
            </a:r>
            <a:endParaRPr lang="en-US" sz="850" dirty="0"/>
          </a:p>
        </p:txBody>
      </p:sp>
      <p:sp>
        <p:nvSpPr>
          <p:cNvPr id="4" name="Text 2"/>
          <p:cNvSpPr/>
          <p:nvPr/>
        </p:nvSpPr>
        <p:spPr>
          <a:xfrm>
            <a:off x="566928" y="603504"/>
            <a:ext cx="8732520" cy="530352"/>
          </a:xfrm>
          <a:prstGeom prst="rect">
            <a:avLst/>
          </a:prstGeom>
          <a:noFill/>
          <a:ln/>
        </p:spPr>
        <p:txBody>
          <a:bodyPr wrap="square" lIns="762" tIns="762" rIns="762" bIns="762" rtlCol="0" anchor="ctr">
            <a:normAutofit/>
          </a:bodyPr>
          <a:lstStyle/>
          <a:p>
            <a:pPr marL="0" indent="0">
              <a:buNone/>
            </a:pPr>
            <a:r>
              <a:rPr lang="en-US" sz="2800" b="1" dirty="0">
                <a:solidFill>
                  <a:srgbClr val="0C1B2A"/>
                </a:solidFill>
                <a:latin typeface="Aptos Display" pitchFamily="34" charset="0"/>
                <a:ea typeface="Aptos Display" pitchFamily="34" charset="-122"/>
                <a:cs typeface="Aptos Display" pitchFamily="34" charset="-120"/>
              </a:rPr>
              <a:t>Why runtime governance now?</a:t>
            </a:r>
            <a:endParaRPr lang="en-US" sz="2800" dirty="0"/>
          </a:p>
        </p:txBody>
      </p:sp>
      <p:pic>
        <p:nvPicPr>
          <p:cNvPr id="5" name="Image 0" descr="/mnt/data/ghostwriter_images/web_context/web_image_737e4f36f7da.png"/>
          <p:cNvPicPr>
            <a:picLocks noChangeAspect="1"/>
          </p:cNvPicPr>
          <p:nvPr/>
        </p:nvPicPr>
        <p:blipFill>
          <a:blip r:embed="rId5"/>
          <a:stretch>
            <a:fillRect/>
          </a:stretch>
        </p:blipFill>
        <p:spPr>
          <a:xfrm>
            <a:off x="9829800" y="201168"/>
            <a:ext cx="1783080" cy="713232"/>
          </a:xfrm>
          <a:prstGeom prst="rect">
            <a:avLst/>
          </a:prstGeom>
        </p:spPr>
      </p:pic>
      <p:sp>
        <p:nvSpPr>
          <p:cNvPr id="6" name="Text 3"/>
          <p:cNvSpPr/>
          <p:nvPr/>
        </p:nvSpPr>
        <p:spPr>
          <a:xfrm>
            <a:off x="658368" y="1261872"/>
            <a:ext cx="10515600" cy="530352"/>
          </a:xfrm>
          <a:prstGeom prst="rect">
            <a:avLst/>
          </a:prstGeom>
          <a:noFill/>
          <a:ln/>
        </p:spPr>
        <p:txBody>
          <a:bodyPr wrap="square" lIns="1270" tIns="1270" rIns="1270" bIns="1270" rtlCol="0" anchor="ctr">
            <a:normAutofit/>
          </a:bodyPr>
          <a:lstStyle/>
          <a:p>
            <a:pPr marL="0" indent="0">
              <a:buNone/>
            </a:pPr>
            <a:r>
              <a:rPr lang="en-US" sz="1580" dirty="0">
                <a:solidFill>
                  <a:srgbClr val="576879"/>
                </a:solidFill>
              </a:rPr>
              <a:t>The issue is no longer only whether a model gives a good answer. It is whether an AI-enabled system can initiate, route, or commit an action that changes enterprise state.</a:t>
            </a:r>
            <a:endParaRPr lang="en-US" sz="1580" dirty="0"/>
          </a:p>
        </p:txBody>
      </p:sp>
      <p:sp>
        <p:nvSpPr>
          <p:cNvPr id="7" name="Shape 4"/>
          <p:cNvSpPr/>
          <p:nvPr/>
        </p:nvSpPr>
        <p:spPr>
          <a:xfrm>
            <a:off x="868680" y="2286000"/>
            <a:ext cx="2880360" cy="1920240"/>
          </a:xfrm>
          <a:prstGeom prst="roundRect">
            <a:avLst>
              <a:gd name="adj" fmla="val 3810"/>
            </a:avLst>
          </a:prstGeom>
          <a:solidFill>
            <a:srgbClr val="EAF5FC"/>
          </a:solidFill>
          <a:ln w="15240">
            <a:solidFill>
              <a:srgbClr val="005EA8"/>
            </a:solidFill>
            <a:prstDash val="solid"/>
          </a:ln>
        </p:spPr>
      </p:sp>
      <p:sp>
        <p:nvSpPr>
          <p:cNvPr id="8" name="Text 5"/>
          <p:cNvSpPr/>
          <p:nvPr/>
        </p:nvSpPr>
        <p:spPr>
          <a:xfrm>
            <a:off x="1033272" y="2578608"/>
            <a:ext cx="2542032" cy="274320"/>
          </a:xfrm>
          <a:prstGeom prst="rect">
            <a:avLst/>
          </a:prstGeom>
          <a:noFill/>
          <a:ln/>
        </p:spPr>
        <p:txBody>
          <a:bodyPr wrap="square" lIns="1016" tIns="1016" rIns="1016" bIns="1016" rtlCol="0" anchor="ctr">
            <a:normAutofit/>
          </a:bodyPr>
          <a:lstStyle/>
          <a:p>
            <a:pPr marL="0" indent="0" algn="ctr">
              <a:buNone/>
            </a:pPr>
            <a:r>
              <a:rPr lang="en-US" sz="1700" b="1" dirty="0">
                <a:solidFill>
                  <a:srgbClr val="0C1B2A"/>
                </a:solidFill>
              </a:rPr>
              <a:t>Before execution</a:t>
            </a:r>
            <a:endParaRPr lang="en-US" sz="1700" dirty="0"/>
          </a:p>
        </p:txBody>
      </p:sp>
      <p:sp>
        <p:nvSpPr>
          <p:cNvPr id="9" name="Text 6"/>
          <p:cNvSpPr/>
          <p:nvPr/>
        </p:nvSpPr>
        <p:spPr>
          <a:xfrm>
            <a:off x="1069848" y="3035808"/>
            <a:ext cx="2468880" cy="512064"/>
          </a:xfrm>
          <a:prstGeom prst="rect">
            <a:avLst/>
          </a:prstGeom>
          <a:noFill/>
          <a:ln/>
        </p:spPr>
        <p:txBody>
          <a:bodyPr wrap="square" lIns="1524" tIns="1524" rIns="1524" bIns="1524" rtlCol="0" anchor="ctr">
            <a:normAutofit/>
          </a:bodyPr>
          <a:lstStyle/>
          <a:p>
            <a:pPr marL="0" indent="0" algn="ctr">
              <a:buNone/>
            </a:pPr>
            <a:r>
              <a:rPr lang="en-US" sz="1100" dirty="0">
                <a:solidFill>
                  <a:srgbClr val="576879"/>
                </a:solidFill>
              </a:rPr>
              <a:t>Policy, review, model evaluation, approval design</a:t>
            </a:r>
            <a:endParaRPr lang="en-US" sz="1100" dirty="0"/>
          </a:p>
        </p:txBody>
      </p:sp>
      <p:sp>
        <p:nvSpPr>
          <p:cNvPr id="10" name="Shape 7"/>
          <p:cNvSpPr/>
          <p:nvPr/>
        </p:nvSpPr>
        <p:spPr>
          <a:xfrm>
            <a:off x="4498848" y="2286000"/>
            <a:ext cx="2880360" cy="1920240"/>
          </a:xfrm>
          <a:prstGeom prst="roundRect">
            <a:avLst>
              <a:gd name="adj" fmla="val 3810"/>
            </a:avLst>
          </a:prstGeom>
          <a:solidFill>
            <a:srgbClr val="EAF7EE"/>
          </a:solidFill>
          <a:ln w="15240">
            <a:solidFill>
              <a:srgbClr val="2F8F46"/>
            </a:solidFill>
            <a:prstDash val="solid"/>
          </a:ln>
        </p:spPr>
      </p:sp>
      <p:sp>
        <p:nvSpPr>
          <p:cNvPr id="11" name="Text 8"/>
          <p:cNvSpPr/>
          <p:nvPr/>
        </p:nvSpPr>
        <p:spPr>
          <a:xfrm>
            <a:off x="4663440" y="2578608"/>
            <a:ext cx="2542032" cy="274320"/>
          </a:xfrm>
          <a:prstGeom prst="rect">
            <a:avLst/>
          </a:prstGeom>
          <a:noFill/>
          <a:ln/>
        </p:spPr>
        <p:txBody>
          <a:bodyPr wrap="square" lIns="1016" tIns="1016" rIns="1016" bIns="1016" rtlCol="0" anchor="ctr">
            <a:normAutofit/>
          </a:bodyPr>
          <a:lstStyle/>
          <a:p>
            <a:pPr marL="0" indent="0" algn="ctr">
              <a:buNone/>
            </a:pPr>
            <a:r>
              <a:rPr lang="en-US" sz="1700" b="1" dirty="0">
                <a:solidFill>
                  <a:srgbClr val="0C1B2A"/>
                </a:solidFill>
              </a:rPr>
              <a:t>At runtime</a:t>
            </a:r>
            <a:endParaRPr lang="en-US" sz="1700" dirty="0"/>
          </a:p>
        </p:txBody>
      </p:sp>
      <p:sp>
        <p:nvSpPr>
          <p:cNvPr id="12" name="Text 9"/>
          <p:cNvSpPr/>
          <p:nvPr/>
        </p:nvSpPr>
        <p:spPr>
          <a:xfrm>
            <a:off x="4700016" y="3035808"/>
            <a:ext cx="2468880" cy="512064"/>
          </a:xfrm>
          <a:prstGeom prst="rect">
            <a:avLst/>
          </a:prstGeom>
          <a:noFill/>
          <a:ln/>
        </p:spPr>
        <p:txBody>
          <a:bodyPr wrap="square" lIns="1524" tIns="1524" rIns="1524" bIns="1524" rtlCol="0" anchor="ctr">
            <a:normAutofit/>
          </a:bodyPr>
          <a:lstStyle/>
          <a:p>
            <a:pPr marL="0" indent="0" algn="ctr">
              <a:buNone/>
            </a:pPr>
            <a:r>
              <a:rPr lang="en-US" sz="1100" dirty="0">
                <a:solidFill>
                  <a:srgbClr val="576879"/>
                </a:solidFill>
              </a:rPr>
              <a:t>Live decision before the proposed effect can proceed</a:t>
            </a:r>
            <a:endParaRPr lang="en-US" sz="1100" dirty="0"/>
          </a:p>
        </p:txBody>
      </p:sp>
      <p:sp>
        <p:nvSpPr>
          <p:cNvPr id="13" name="Shape 10"/>
          <p:cNvSpPr/>
          <p:nvPr/>
        </p:nvSpPr>
        <p:spPr>
          <a:xfrm>
            <a:off x="8138160" y="2286000"/>
            <a:ext cx="2880360" cy="1920240"/>
          </a:xfrm>
          <a:prstGeom prst="roundRect">
            <a:avLst>
              <a:gd name="adj" fmla="val 3810"/>
            </a:avLst>
          </a:prstGeom>
          <a:solidFill>
            <a:srgbClr val="FFF8E2"/>
          </a:solidFill>
          <a:ln w="15240">
            <a:solidFill>
              <a:srgbClr val="D9A31A"/>
            </a:solidFill>
            <a:prstDash val="solid"/>
          </a:ln>
        </p:spPr>
      </p:sp>
      <p:sp>
        <p:nvSpPr>
          <p:cNvPr id="14" name="Text 11"/>
          <p:cNvSpPr/>
          <p:nvPr/>
        </p:nvSpPr>
        <p:spPr>
          <a:xfrm>
            <a:off x="8302752" y="2578608"/>
            <a:ext cx="2542032" cy="274320"/>
          </a:xfrm>
          <a:prstGeom prst="rect">
            <a:avLst/>
          </a:prstGeom>
          <a:noFill/>
          <a:ln/>
        </p:spPr>
        <p:txBody>
          <a:bodyPr wrap="square" lIns="1016" tIns="1016" rIns="1016" bIns="1016" rtlCol="0" anchor="ctr">
            <a:normAutofit/>
          </a:bodyPr>
          <a:lstStyle/>
          <a:p>
            <a:pPr marL="0" indent="0" algn="ctr">
              <a:buNone/>
            </a:pPr>
            <a:r>
              <a:rPr lang="en-US" sz="1700" b="1" dirty="0">
                <a:solidFill>
                  <a:srgbClr val="0C1B2A"/>
                </a:solidFill>
              </a:rPr>
              <a:t>After execution</a:t>
            </a:r>
            <a:endParaRPr lang="en-US" sz="1700" dirty="0"/>
          </a:p>
        </p:txBody>
      </p:sp>
      <p:sp>
        <p:nvSpPr>
          <p:cNvPr id="15" name="Text 12"/>
          <p:cNvSpPr/>
          <p:nvPr/>
        </p:nvSpPr>
        <p:spPr>
          <a:xfrm>
            <a:off x="8339328" y="3035808"/>
            <a:ext cx="2468880" cy="512064"/>
          </a:xfrm>
          <a:prstGeom prst="rect">
            <a:avLst/>
          </a:prstGeom>
          <a:noFill/>
          <a:ln/>
        </p:spPr>
        <p:txBody>
          <a:bodyPr wrap="square" lIns="1524" tIns="1524" rIns="1524" bIns="1524" rtlCol="0" anchor="ctr">
            <a:normAutofit/>
          </a:bodyPr>
          <a:lstStyle/>
          <a:p>
            <a:pPr marL="0" indent="0" algn="ctr">
              <a:buNone/>
            </a:pPr>
            <a:r>
              <a:rPr lang="en-US" sz="1100" dirty="0">
                <a:solidFill>
                  <a:srgbClr val="576879"/>
                </a:solidFill>
              </a:rPr>
              <a:t>Audit, incident response, reporting, lessons learned</a:t>
            </a:r>
            <a:endParaRPr lang="en-US" sz="1100" dirty="0"/>
          </a:p>
        </p:txBody>
      </p:sp>
      <p:sp>
        <p:nvSpPr>
          <p:cNvPr id="16" name="Shape 13"/>
          <p:cNvSpPr/>
          <p:nvPr/>
        </p:nvSpPr>
        <p:spPr>
          <a:xfrm>
            <a:off x="3767328" y="3246120"/>
            <a:ext cx="548640" cy="0"/>
          </a:xfrm>
          <a:prstGeom prst="line">
            <a:avLst/>
          </a:prstGeom>
          <a:noFill/>
          <a:ln w="15240">
            <a:solidFill>
              <a:srgbClr val="C7D6E2"/>
            </a:solidFill>
            <a:prstDash val="solid"/>
            <a:tailEnd type="triangle"/>
          </a:ln>
        </p:spPr>
      </p:sp>
      <p:sp>
        <p:nvSpPr>
          <p:cNvPr id="17" name="Shape 14"/>
          <p:cNvSpPr/>
          <p:nvPr/>
        </p:nvSpPr>
        <p:spPr>
          <a:xfrm>
            <a:off x="7434072" y="3246120"/>
            <a:ext cx="539496" cy="0"/>
          </a:xfrm>
          <a:prstGeom prst="line">
            <a:avLst/>
          </a:prstGeom>
          <a:noFill/>
          <a:ln w="15240">
            <a:solidFill>
              <a:srgbClr val="C7D6E2"/>
            </a:solidFill>
            <a:prstDash val="solid"/>
            <a:tailEnd type="triangle"/>
          </a:ln>
        </p:spPr>
      </p:sp>
      <p:sp>
        <p:nvSpPr>
          <p:cNvPr id="18" name="Text 15"/>
          <p:cNvSpPr/>
          <p:nvPr/>
        </p:nvSpPr>
        <p:spPr>
          <a:xfrm>
            <a:off x="1115568" y="4846320"/>
            <a:ext cx="9966960" cy="384048"/>
          </a:xfrm>
          <a:prstGeom prst="rect">
            <a:avLst/>
          </a:prstGeom>
          <a:noFill/>
          <a:ln/>
        </p:spPr>
        <p:txBody>
          <a:bodyPr wrap="square" lIns="1016" tIns="1016" rIns="1016" bIns="1016" rtlCol="0" anchor="ctr">
            <a:normAutofit/>
          </a:bodyPr>
          <a:lstStyle/>
          <a:p>
            <a:pPr marL="0" indent="0" algn="ctr">
              <a:buNone/>
            </a:pPr>
            <a:r>
              <a:rPr lang="en-US" sz="1900" b="1" dirty="0">
                <a:solidFill>
                  <a:srgbClr val="2F8F46"/>
                </a:solidFill>
              </a:rPr>
              <a:t>The governance gap is the live path from proposed action to operational consequence.</a:t>
            </a:r>
            <a:endParaRPr lang="en-US" sz="1900" dirty="0"/>
          </a:p>
        </p:txBody>
      </p:sp>
      <p:sp>
        <p:nvSpPr>
          <p:cNvPr id="19" name="Text 16"/>
          <p:cNvSpPr/>
          <p:nvPr/>
        </p:nvSpPr>
        <p:spPr>
          <a:xfrm>
            <a:off x="1408176" y="5376672"/>
            <a:ext cx="9372600" cy="329184"/>
          </a:xfrm>
          <a:prstGeom prst="rect">
            <a:avLst/>
          </a:prstGeom>
          <a:noFill/>
          <a:ln/>
        </p:spPr>
        <p:txBody>
          <a:bodyPr wrap="square" lIns="1016" tIns="1016" rIns="1016" bIns="1016" rtlCol="0" anchor="ctr">
            <a:normAutofit/>
          </a:bodyPr>
          <a:lstStyle/>
          <a:p>
            <a:pPr marL="0" indent="0" algn="ctr">
              <a:buNone/>
            </a:pPr>
            <a:r>
              <a:rPr lang="en-US" sz="1350" dirty="0">
                <a:solidFill>
                  <a:srgbClr val="576879"/>
                </a:solidFill>
              </a:rPr>
              <a:t>Runtime governance asks, while the system is running: should this specific action be allowed to proceed now?</a:t>
            </a:r>
            <a:endParaRPr lang="en-US" sz="1350" dirty="0"/>
          </a:p>
        </p:txBody>
      </p:sp>
      <p:sp>
        <p:nvSpPr>
          <p:cNvPr id="20" name="Text 17"/>
          <p:cNvSpPr/>
          <p:nvPr/>
        </p:nvSpPr>
        <p:spPr>
          <a:xfrm>
            <a:off x="566928" y="6492240"/>
            <a:ext cx="5120640" cy="182880"/>
          </a:xfrm>
          <a:prstGeom prst="rect">
            <a:avLst/>
          </a:prstGeom>
          <a:noFill/>
          <a:ln/>
        </p:spPr>
        <p:txBody>
          <a:bodyPr wrap="square" lIns="508" tIns="508" rIns="508" bIns="508" rtlCol="0" anchor="ctr">
            <a:normAutofit/>
          </a:bodyPr>
          <a:lstStyle/>
          <a:p>
            <a:pPr marL="0" indent="0">
              <a:buNone/>
            </a:pPr>
            <a:r>
              <a:rPr lang="en-US" sz="850" dirty="0">
                <a:solidFill>
                  <a:srgbClr val="576879"/>
                </a:solidFill>
                <a:latin typeface="Aptos" pitchFamily="34" charset="0"/>
                <a:ea typeface="Aptos" pitchFamily="34" charset="-122"/>
                <a:cs typeface="Aptos" pitchFamily="34" charset="-120"/>
              </a:rPr>
              <a:t>AGCP.ai runtime governance explainer</a:t>
            </a:r>
            <a:endParaRPr lang="en-US" sz="850" dirty="0"/>
          </a:p>
        </p:txBody>
      </p:sp>
      <p:sp>
        <p:nvSpPr>
          <p:cNvPr id="21" name="Text 18"/>
          <p:cNvSpPr/>
          <p:nvPr/>
        </p:nvSpPr>
        <p:spPr>
          <a:xfrm>
            <a:off x="11201400" y="6473952"/>
            <a:ext cx="411480" cy="201168"/>
          </a:xfrm>
          <a:prstGeom prst="rect">
            <a:avLst/>
          </a:prstGeom>
          <a:noFill/>
          <a:ln/>
        </p:spPr>
        <p:txBody>
          <a:bodyPr wrap="square" lIns="508" tIns="508" rIns="508" bIns="508" rtlCol="0" anchor="ctr"/>
          <a:lstStyle/>
          <a:p>
            <a:pPr marL="0" indent="0" algn="r">
              <a:buNone/>
            </a:pPr>
            <a:r>
              <a:rPr lang="en-US" sz="950" b="1" dirty="0">
                <a:solidFill>
                  <a:srgbClr val="576879"/>
                </a:solidFill>
                <a:latin typeface="Aptos" pitchFamily="34" charset="0"/>
                <a:ea typeface="Aptos" pitchFamily="34" charset="-122"/>
                <a:cs typeface="Aptos" pitchFamily="34" charset="-120"/>
              </a:rPr>
              <a:t>02</a:t>
            </a:r>
            <a:endParaRPr lang="en-US" sz="950" dirty="0"/>
          </a:p>
        </p:txBody>
      </p:sp>
      <p:pic>
        <p:nvPicPr>
          <p:cNvPr id="22" name="Narration_Audio_002">
            <a:hlinkClick r:id="" action="ppaction://media"/>
            <a:extLst>
              <a:ext uri="{FF2B5EF4-FFF2-40B4-BE49-F238E27FC236}">
                <a16:creationId xmlns:a16="http://schemas.microsoft.com/office/drawing/2014/main" id="{01F0CB61-4BB4-A035-15DB-3F18F2834924}"/>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938000" y="6604000"/>
            <a:ext cx="177800" cy="1778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Click="0" advTm="36712"/>
    </mc:Choice>
    <mc:Fallback xmlns="">
      <p:transition spd="slow" advClick="0" advTm="36712"/>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2"/>
                                        </p:tgtEl>
                                      </p:cBhvr>
                                    </p:cmd>
                                  </p:childTnLst>
                                </p:cTn>
                              </p:par>
                              <p:par>
                                <p:cTn id="7" presetID="1" presetClass="mediacall" presetSubtype="0" fill="hold" nodeType="withEffect">
                                  <p:stCondLst>
                                    <p:cond delay="0"/>
                                  </p:stCondLst>
                                  <p:childTnLst>
                                    <p:cmd type="call" cmd="playFrom(0.0)">
                                      <p:cBhvr>
                                        <p:cTn id="8" dur="35712" fill="hold"/>
                                        <p:tgtEl>
                                          <p:spTgt spid="2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9" fill="hold" display="0">
                  <p:stCondLst>
                    <p:cond delay="indefinite"/>
                  </p:stCondLst>
                  <p:endCondLst>
                    <p:cond evt="onStopAudio" delay="0">
                      <p:tgtEl>
                        <p:sldTgt/>
                      </p:tgtEl>
                    </p:cond>
                  </p:endCondLst>
                </p:cTn>
                <p:tgtEl>
                  <p:spTgt spid="22"/>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91440"/>
          </a:xfrm>
          <a:prstGeom prst="rect">
            <a:avLst/>
          </a:prstGeom>
          <a:solidFill>
            <a:srgbClr val="00A7E1"/>
          </a:solidFill>
          <a:ln w="12700">
            <a:solidFill>
              <a:srgbClr val="00A7E1"/>
            </a:solidFill>
            <a:prstDash val="solid"/>
          </a:ln>
        </p:spPr>
      </p:sp>
      <p:sp>
        <p:nvSpPr>
          <p:cNvPr id="3" name="Text 1"/>
          <p:cNvSpPr/>
          <p:nvPr/>
        </p:nvSpPr>
        <p:spPr>
          <a:xfrm>
            <a:off x="566928" y="329184"/>
            <a:ext cx="6858000" cy="219456"/>
          </a:xfrm>
          <a:prstGeom prst="rect">
            <a:avLst/>
          </a:prstGeom>
          <a:noFill/>
          <a:ln/>
        </p:spPr>
        <p:txBody>
          <a:bodyPr wrap="square" lIns="762" tIns="762" rIns="762" bIns="762" rtlCol="0" anchor="ctr">
            <a:normAutofit/>
          </a:bodyPr>
          <a:lstStyle/>
          <a:p>
            <a:pPr marL="0" indent="0">
              <a:buNone/>
            </a:pPr>
            <a:r>
              <a:rPr lang="en-US" sz="850" b="1" dirty="0">
                <a:solidFill>
                  <a:srgbClr val="008BD2"/>
                </a:solidFill>
                <a:latin typeface="Aptos" pitchFamily="34" charset="0"/>
                <a:ea typeface="Aptos" pitchFamily="34" charset="-122"/>
                <a:cs typeface="Aptos" pitchFamily="34" charset="-120"/>
              </a:rPr>
              <a:t>RUNTIME GOVERNANCE</a:t>
            </a:r>
            <a:endParaRPr lang="en-US" sz="850" dirty="0"/>
          </a:p>
        </p:txBody>
      </p:sp>
      <p:sp>
        <p:nvSpPr>
          <p:cNvPr id="4" name="Text 2"/>
          <p:cNvSpPr/>
          <p:nvPr/>
        </p:nvSpPr>
        <p:spPr>
          <a:xfrm>
            <a:off x="566928" y="603504"/>
            <a:ext cx="8732520" cy="530352"/>
          </a:xfrm>
          <a:prstGeom prst="rect">
            <a:avLst/>
          </a:prstGeom>
          <a:noFill/>
          <a:ln/>
        </p:spPr>
        <p:txBody>
          <a:bodyPr wrap="square" lIns="762" tIns="762" rIns="762" bIns="762" rtlCol="0" anchor="ctr">
            <a:normAutofit/>
          </a:bodyPr>
          <a:lstStyle/>
          <a:p>
            <a:pPr marL="0" indent="0">
              <a:buNone/>
            </a:pPr>
            <a:r>
              <a:rPr lang="en-US" sz="2800" b="1" dirty="0">
                <a:solidFill>
                  <a:srgbClr val="0C1B2A"/>
                </a:solidFill>
                <a:latin typeface="Aptos Display" pitchFamily="34" charset="0"/>
                <a:ea typeface="Aptos Display" pitchFamily="34" charset="-122"/>
                <a:cs typeface="Aptos Display" pitchFamily="34" charset="-120"/>
              </a:rPr>
              <a:t>Definition</a:t>
            </a:r>
            <a:endParaRPr lang="en-US" sz="2800" dirty="0"/>
          </a:p>
        </p:txBody>
      </p:sp>
      <p:pic>
        <p:nvPicPr>
          <p:cNvPr id="5" name="Image 0" descr="/mnt/data/ghostwriter_images/web_context/web_image_737e4f36f7da.png"/>
          <p:cNvPicPr>
            <a:picLocks noChangeAspect="1"/>
          </p:cNvPicPr>
          <p:nvPr/>
        </p:nvPicPr>
        <p:blipFill>
          <a:blip r:embed="rId5"/>
          <a:stretch>
            <a:fillRect/>
          </a:stretch>
        </p:blipFill>
        <p:spPr>
          <a:xfrm>
            <a:off x="9829800" y="201168"/>
            <a:ext cx="1783080" cy="713232"/>
          </a:xfrm>
          <a:prstGeom prst="rect">
            <a:avLst/>
          </a:prstGeom>
        </p:spPr>
      </p:pic>
      <p:sp>
        <p:nvSpPr>
          <p:cNvPr id="6" name="Text 3"/>
          <p:cNvSpPr/>
          <p:nvPr/>
        </p:nvSpPr>
        <p:spPr>
          <a:xfrm>
            <a:off x="804672" y="1353312"/>
            <a:ext cx="10469880" cy="1243584"/>
          </a:xfrm>
          <a:prstGeom prst="rect">
            <a:avLst/>
          </a:prstGeom>
          <a:noFill/>
          <a:ln/>
        </p:spPr>
        <p:txBody>
          <a:bodyPr wrap="square" lIns="1778" tIns="1778" rIns="1778" bIns="1778" rtlCol="0" anchor="ctr">
            <a:normAutofit/>
          </a:bodyPr>
          <a:lstStyle/>
          <a:p>
            <a:pPr marL="0" indent="0">
              <a:buNone/>
            </a:pPr>
            <a:r>
              <a:rPr lang="en-US" sz="2300" b="1" dirty="0">
                <a:solidFill>
                  <a:srgbClr val="0C1B2A"/>
                </a:solidFill>
              </a:rPr>
              <a:t>Runtime governance is active execution mediation: a deterministic layer that evaluates proposed consequential transitions against current authority, policy, evidence, and canonical state before execution can bind to operational reality.</a:t>
            </a:r>
            <a:endParaRPr lang="en-US" sz="2300" dirty="0"/>
          </a:p>
        </p:txBody>
      </p:sp>
      <p:sp>
        <p:nvSpPr>
          <p:cNvPr id="7" name="Text 4"/>
          <p:cNvSpPr/>
          <p:nvPr/>
        </p:nvSpPr>
        <p:spPr>
          <a:xfrm>
            <a:off x="841248" y="3044952"/>
            <a:ext cx="5047488" cy="859536"/>
          </a:xfrm>
          <a:prstGeom prst="rect">
            <a:avLst/>
          </a:prstGeom>
          <a:solidFill>
            <a:srgbClr val="EAF5FC"/>
          </a:solidFill>
          <a:ln w="13970">
            <a:solidFill>
              <a:srgbClr val="005EA8"/>
            </a:solidFill>
          </a:ln>
        </p:spPr>
        <p:txBody>
          <a:bodyPr wrap="square" lIns="2032" tIns="2032" rIns="2032" bIns="2032" rtlCol="0" anchor="ctr">
            <a:normAutofit/>
          </a:bodyPr>
          <a:lstStyle/>
          <a:p>
            <a:pPr marL="0" indent="0" algn="ctr">
              <a:buNone/>
            </a:pPr>
            <a:endParaRPr lang="en-US" sz="1170" dirty="0">
              <a:solidFill>
                <a:srgbClr val="0C1B2A"/>
              </a:solidFill>
              <a:latin typeface="Aptos" pitchFamily="34" charset="0"/>
              <a:ea typeface="Aptos" pitchFamily="34" charset="-122"/>
              <a:cs typeface="Aptos" pitchFamily="34" charset="-120"/>
            </a:endParaRPr>
          </a:p>
          <a:p>
            <a:pPr marL="0" indent="0" algn="ctr">
              <a:buNone/>
            </a:pPr>
            <a:r>
              <a:rPr lang="en-US" sz="1170" dirty="0">
                <a:solidFill>
                  <a:srgbClr val="0C1B2A"/>
                </a:solidFill>
                <a:latin typeface="Aptos" pitchFamily="34" charset="0"/>
                <a:ea typeface="Aptos" pitchFamily="34" charset="-122"/>
                <a:cs typeface="Aptos" pitchFamily="34" charset="-120"/>
              </a:rPr>
              <a:t>The concrete candidate action or state change to govern.</a:t>
            </a:r>
            <a:endParaRPr lang="en-US" sz="1170" dirty="0"/>
          </a:p>
        </p:txBody>
      </p:sp>
      <p:sp>
        <p:nvSpPr>
          <p:cNvPr id="8" name="Text 5"/>
          <p:cNvSpPr/>
          <p:nvPr/>
        </p:nvSpPr>
        <p:spPr>
          <a:xfrm>
            <a:off x="1024128" y="3209544"/>
            <a:ext cx="4681728" cy="219456"/>
          </a:xfrm>
          <a:prstGeom prst="rect">
            <a:avLst/>
          </a:prstGeom>
          <a:noFill/>
          <a:ln/>
        </p:spPr>
        <p:txBody>
          <a:bodyPr wrap="square" lIns="635" tIns="635" rIns="635" bIns="635" rtlCol="0" anchor="ctr">
            <a:normAutofit/>
          </a:bodyPr>
          <a:lstStyle/>
          <a:p>
            <a:pPr marL="0" indent="0" algn="ctr">
              <a:buNone/>
            </a:pPr>
            <a:r>
              <a:rPr lang="en-US" sz="1250" b="1" dirty="0">
                <a:solidFill>
                  <a:srgbClr val="005EA8"/>
                </a:solidFill>
              </a:rPr>
              <a:t>Proposed transition</a:t>
            </a:r>
            <a:endParaRPr lang="en-US" sz="1250" dirty="0"/>
          </a:p>
        </p:txBody>
      </p:sp>
      <p:sp>
        <p:nvSpPr>
          <p:cNvPr id="9" name="Text 6"/>
          <p:cNvSpPr/>
          <p:nvPr/>
        </p:nvSpPr>
        <p:spPr>
          <a:xfrm>
            <a:off x="6400800" y="3044952"/>
            <a:ext cx="5047488" cy="859536"/>
          </a:xfrm>
          <a:prstGeom prst="rect">
            <a:avLst/>
          </a:prstGeom>
          <a:solidFill>
            <a:srgbClr val="EAF7EE"/>
          </a:solidFill>
          <a:ln w="13970">
            <a:solidFill>
              <a:srgbClr val="2F8F46"/>
            </a:solidFill>
          </a:ln>
        </p:spPr>
        <p:txBody>
          <a:bodyPr wrap="square" lIns="2032" tIns="2032" rIns="2032" bIns="2032" rtlCol="0" anchor="ctr">
            <a:normAutofit/>
          </a:bodyPr>
          <a:lstStyle/>
          <a:p>
            <a:pPr marL="0" indent="0" algn="ctr">
              <a:buNone/>
            </a:pPr>
            <a:endParaRPr lang="en-US" sz="1170" dirty="0">
              <a:solidFill>
                <a:srgbClr val="0C1B2A"/>
              </a:solidFill>
              <a:latin typeface="Aptos" pitchFamily="34" charset="0"/>
              <a:ea typeface="Aptos" pitchFamily="34" charset="-122"/>
              <a:cs typeface="Aptos" pitchFamily="34" charset="-120"/>
            </a:endParaRPr>
          </a:p>
          <a:p>
            <a:pPr marL="0" indent="0" algn="ctr">
              <a:buNone/>
            </a:pPr>
            <a:r>
              <a:rPr lang="en-US" sz="1170" dirty="0">
                <a:solidFill>
                  <a:srgbClr val="0C1B2A"/>
                </a:solidFill>
                <a:latin typeface="Aptos" pitchFamily="34" charset="0"/>
                <a:ea typeface="Aptos" pitchFamily="34" charset="-122"/>
                <a:cs typeface="Aptos" pitchFamily="34" charset="-120"/>
              </a:rPr>
              <a:t>Whether this transition may proceed under current conditions.</a:t>
            </a:r>
            <a:endParaRPr lang="en-US" sz="1170" dirty="0"/>
          </a:p>
        </p:txBody>
      </p:sp>
      <p:sp>
        <p:nvSpPr>
          <p:cNvPr id="10" name="Text 7"/>
          <p:cNvSpPr/>
          <p:nvPr/>
        </p:nvSpPr>
        <p:spPr>
          <a:xfrm>
            <a:off x="6583680" y="3223260"/>
            <a:ext cx="4681728" cy="219456"/>
          </a:xfrm>
          <a:prstGeom prst="rect">
            <a:avLst/>
          </a:prstGeom>
          <a:noFill/>
          <a:ln/>
        </p:spPr>
        <p:txBody>
          <a:bodyPr wrap="square" lIns="635" tIns="635" rIns="635" bIns="635" rtlCol="0" anchor="ctr">
            <a:normAutofit/>
          </a:bodyPr>
          <a:lstStyle/>
          <a:p>
            <a:pPr marL="0" indent="0" algn="ctr">
              <a:buNone/>
            </a:pPr>
            <a:r>
              <a:rPr lang="en-US" sz="1250" b="1" dirty="0">
                <a:solidFill>
                  <a:srgbClr val="2F8F46"/>
                </a:solidFill>
              </a:rPr>
              <a:t>Admissibility</a:t>
            </a:r>
            <a:endParaRPr lang="en-US" sz="1250" dirty="0"/>
          </a:p>
        </p:txBody>
      </p:sp>
      <p:sp>
        <p:nvSpPr>
          <p:cNvPr id="11" name="Text 8"/>
          <p:cNvSpPr/>
          <p:nvPr/>
        </p:nvSpPr>
        <p:spPr>
          <a:xfrm>
            <a:off x="841248" y="4142232"/>
            <a:ext cx="5047488" cy="859536"/>
          </a:xfrm>
          <a:prstGeom prst="rect">
            <a:avLst/>
          </a:prstGeom>
          <a:solidFill>
            <a:srgbClr val="FFF8E2"/>
          </a:solidFill>
          <a:ln w="13970">
            <a:solidFill>
              <a:srgbClr val="D9A31A"/>
            </a:solidFill>
          </a:ln>
        </p:spPr>
        <p:txBody>
          <a:bodyPr wrap="square" lIns="2032" tIns="2032" rIns="2032" bIns="2032" rtlCol="0" anchor="ctr">
            <a:normAutofit/>
          </a:bodyPr>
          <a:lstStyle/>
          <a:p>
            <a:pPr marL="0" indent="0" algn="ctr">
              <a:buNone/>
            </a:pPr>
            <a:endParaRPr lang="en-US" sz="1170" dirty="0">
              <a:solidFill>
                <a:srgbClr val="0C1B2A"/>
              </a:solidFill>
              <a:latin typeface="Aptos" pitchFamily="34" charset="0"/>
              <a:ea typeface="Aptos" pitchFamily="34" charset="-122"/>
              <a:cs typeface="Aptos" pitchFamily="34" charset="-120"/>
            </a:endParaRPr>
          </a:p>
          <a:p>
            <a:pPr marL="0" indent="0" algn="ctr">
              <a:buNone/>
            </a:pPr>
            <a:r>
              <a:rPr lang="en-US" sz="1170" dirty="0">
                <a:solidFill>
                  <a:srgbClr val="0C1B2A"/>
                </a:solidFill>
                <a:latin typeface="Aptos" pitchFamily="34" charset="0"/>
                <a:ea typeface="Aptos" pitchFamily="34" charset="-122"/>
                <a:cs typeface="Aptos" pitchFamily="34" charset="-120"/>
              </a:rPr>
              <a:t>The point where tentative intent becomes operational effect.</a:t>
            </a:r>
            <a:endParaRPr lang="en-US" sz="1170" dirty="0"/>
          </a:p>
        </p:txBody>
      </p:sp>
      <p:sp>
        <p:nvSpPr>
          <p:cNvPr id="12" name="Text 9"/>
          <p:cNvSpPr/>
          <p:nvPr/>
        </p:nvSpPr>
        <p:spPr>
          <a:xfrm>
            <a:off x="1024128" y="4320540"/>
            <a:ext cx="4681728" cy="219456"/>
          </a:xfrm>
          <a:prstGeom prst="rect">
            <a:avLst/>
          </a:prstGeom>
          <a:noFill/>
          <a:ln/>
        </p:spPr>
        <p:txBody>
          <a:bodyPr wrap="square" lIns="635" tIns="635" rIns="635" bIns="635" rtlCol="0" anchor="ctr">
            <a:normAutofit/>
          </a:bodyPr>
          <a:lstStyle/>
          <a:p>
            <a:pPr marL="0" indent="0" algn="ctr">
              <a:buNone/>
            </a:pPr>
            <a:r>
              <a:rPr lang="en-US" sz="1250" b="1" dirty="0">
                <a:solidFill>
                  <a:srgbClr val="D9A31A"/>
                </a:solidFill>
              </a:rPr>
              <a:t>Commit boundary</a:t>
            </a:r>
            <a:endParaRPr lang="en-US" sz="1250" dirty="0"/>
          </a:p>
        </p:txBody>
      </p:sp>
      <p:sp>
        <p:nvSpPr>
          <p:cNvPr id="13" name="Text 10"/>
          <p:cNvSpPr/>
          <p:nvPr/>
        </p:nvSpPr>
        <p:spPr>
          <a:xfrm>
            <a:off x="6400800" y="4142232"/>
            <a:ext cx="5047488" cy="859536"/>
          </a:xfrm>
          <a:prstGeom prst="rect">
            <a:avLst/>
          </a:prstGeom>
          <a:solidFill>
            <a:srgbClr val="E8F8FD"/>
          </a:solidFill>
          <a:ln w="13970">
            <a:solidFill>
              <a:srgbClr val="008BD2"/>
            </a:solidFill>
          </a:ln>
        </p:spPr>
        <p:txBody>
          <a:bodyPr wrap="square" lIns="2032" tIns="2032" rIns="2032" bIns="2032" rtlCol="0" anchor="ctr">
            <a:normAutofit/>
          </a:bodyPr>
          <a:lstStyle/>
          <a:p>
            <a:pPr marL="0" indent="0" algn="ctr">
              <a:buNone/>
            </a:pPr>
            <a:endParaRPr lang="en-US" sz="1170" dirty="0">
              <a:solidFill>
                <a:srgbClr val="0C1B2A"/>
              </a:solidFill>
              <a:latin typeface="Aptos" pitchFamily="34" charset="0"/>
              <a:ea typeface="Aptos" pitchFamily="34" charset="-122"/>
              <a:cs typeface="Aptos" pitchFamily="34" charset="-120"/>
            </a:endParaRPr>
          </a:p>
          <a:p>
            <a:pPr marL="0" indent="0" algn="ctr">
              <a:buNone/>
            </a:pPr>
            <a:r>
              <a:rPr lang="en-US" sz="1170" dirty="0">
                <a:solidFill>
                  <a:srgbClr val="0C1B2A"/>
                </a:solidFill>
                <a:latin typeface="Aptos" pitchFamily="34" charset="0"/>
                <a:ea typeface="Aptos" pitchFamily="34" charset="-122"/>
                <a:cs typeface="Aptos" pitchFamily="34" charset="-120"/>
              </a:rPr>
              <a:t>The record proving what was evaluated, decided, refused, or committed.</a:t>
            </a:r>
            <a:endParaRPr lang="en-US" sz="1170" dirty="0"/>
          </a:p>
        </p:txBody>
      </p:sp>
      <p:sp>
        <p:nvSpPr>
          <p:cNvPr id="14" name="Text 11"/>
          <p:cNvSpPr/>
          <p:nvPr/>
        </p:nvSpPr>
        <p:spPr>
          <a:xfrm>
            <a:off x="6583680" y="4311396"/>
            <a:ext cx="4681728" cy="219456"/>
          </a:xfrm>
          <a:prstGeom prst="rect">
            <a:avLst/>
          </a:prstGeom>
          <a:noFill/>
          <a:ln/>
        </p:spPr>
        <p:txBody>
          <a:bodyPr wrap="square" lIns="635" tIns="635" rIns="635" bIns="635" rtlCol="0" anchor="ctr">
            <a:normAutofit/>
          </a:bodyPr>
          <a:lstStyle/>
          <a:p>
            <a:pPr marL="0" indent="0" algn="ctr">
              <a:buNone/>
            </a:pPr>
            <a:r>
              <a:rPr lang="en-US" sz="1250" b="1" dirty="0">
                <a:solidFill>
                  <a:srgbClr val="008BD2"/>
                </a:solidFill>
              </a:rPr>
              <a:t>Governance evidence</a:t>
            </a:r>
            <a:endParaRPr lang="en-US" sz="1250" dirty="0"/>
          </a:p>
        </p:txBody>
      </p:sp>
      <p:sp>
        <p:nvSpPr>
          <p:cNvPr id="15" name="Text 12"/>
          <p:cNvSpPr/>
          <p:nvPr/>
        </p:nvSpPr>
        <p:spPr>
          <a:xfrm>
            <a:off x="566928" y="6492240"/>
            <a:ext cx="5120640" cy="182880"/>
          </a:xfrm>
          <a:prstGeom prst="rect">
            <a:avLst/>
          </a:prstGeom>
          <a:noFill/>
          <a:ln/>
        </p:spPr>
        <p:txBody>
          <a:bodyPr wrap="square" lIns="508" tIns="508" rIns="508" bIns="508" rtlCol="0" anchor="ctr">
            <a:normAutofit/>
          </a:bodyPr>
          <a:lstStyle/>
          <a:p>
            <a:pPr marL="0" indent="0">
              <a:buNone/>
            </a:pPr>
            <a:r>
              <a:rPr lang="en-US" sz="850" dirty="0">
                <a:solidFill>
                  <a:srgbClr val="576879"/>
                </a:solidFill>
                <a:latin typeface="Aptos" pitchFamily="34" charset="0"/>
                <a:ea typeface="Aptos" pitchFamily="34" charset="-122"/>
                <a:cs typeface="Aptos" pitchFamily="34" charset="-120"/>
              </a:rPr>
              <a:t>AGCP.ai runtime governance explainer</a:t>
            </a:r>
            <a:endParaRPr lang="en-US" sz="850" dirty="0"/>
          </a:p>
        </p:txBody>
      </p:sp>
      <p:sp>
        <p:nvSpPr>
          <p:cNvPr id="16" name="Text 13"/>
          <p:cNvSpPr/>
          <p:nvPr/>
        </p:nvSpPr>
        <p:spPr>
          <a:xfrm>
            <a:off x="11201400" y="6473952"/>
            <a:ext cx="411480" cy="201168"/>
          </a:xfrm>
          <a:prstGeom prst="rect">
            <a:avLst/>
          </a:prstGeom>
          <a:noFill/>
          <a:ln/>
        </p:spPr>
        <p:txBody>
          <a:bodyPr wrap="square" lIns="508" tIns="508" rIns="508" bIns="508" rtlCol="0" anchor="ctr"/>
          <a:lstStyle/>
          <a:p>
            <a:pPr marL="0" indent="0" algn="r">
              <a:buNone/>
            </a:pPr>
            <a:r>
              <a:rPr lang="en-US" sz="950" b="1" dirty="0">
                <a:solidFill>
                  <a:srgbClr val="576879"/>
                </a:solidFill>
                <a:latin typeface="Aptos" pitchFamily="34" charset="0"/>
                <a:ea typeface="Aptos" pitchFamily="34" charset="-122"/>
                <a:cs typeface="Aptos" pitchFamily="34" charset="-120"/>
              </a:rPr>
              <a:t>03</a:t>
            </a:r>
            <a:endParaRPr lang="en-US" sz="950" dirty="0"/>
          </a:p>
        </p:txBody>
      </p:sp>
      <p:pic>
        <p:nvPicPr>
          <p:cNvPr id="17" name="Narration_Audio_003">
            <a:hlinkClick r:id="" action="ppaction://media"/>
            <a:extLst>
              <a:ext uri="{FF2B5EF4-FFF2-40B4-BE49-F238E27FC236}">
                <a16:creationId xmlns:a16="http://schemas.microsoft.com/office/drawing/2014/main" id="{ABD09333-0A20-244A-E074-6826AB1F1E9E}"/>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938000" y="6604000"/>
            <a:ext cx="177800" cy="1778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Click="0" advTm="43192"/>
    </mc:Choice>
    <mc:Fallback xmlns="">
      <p:transition spd="slow" advClick="0" advTm="43192"/>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7"/>
                                        </p:tgtEl>
                                      </p:cBhvr>
                                    </p:cmd>
                                  </p:childTnLst>
                                </p:cTn>
                              </p:par>
                              <p:par>
                                <p:cTn id="7" presetID="1" presetClass="mediacall" presetSubtype="0" fill="hold" nodeType="withEffect">
                                  <p:stCondLst>
                                    <p:cond delay="0"/>
                                  </p:stCondLst>
                                  <p:childTnLst>
                                    <p:cmd type="call" cmd="playFrom(0.0)">
                                      <p:cBhvr>
                                        <p:cTn id="8" dur="42192" fill="hold"/>
                                        <p:tgtEl>
                                          <p:spTgt spid="1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9" fill="hold" display="0">
                  <p:stCondLst>
                    <p:cond delay="indefinite"/>
                  </p:stCondLst>
                  <p:endCondLst>
                    <p:cond evt="onStopAudio" delay="0">
                      <p:tgtEl>
                        <p:sldTgt/>
                      </p:tgtEl>
                    </p:cond>
                  </p:endCondLst>
                </p:cTn>
                <p:tgtEl>
                  <p:spTgt spid="17"/>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91440"/>
          </a:xfrm>
          <a:prstGeom prst="rect">
            <a:avLst/>
          </a:prstGeom>
          <a:solidFill>
            <a:srgbClr val="00A7E1"/>
          </a:solidFill>
          <a:ln w="12700">
            <a:solidFill>
              <a:srgbClr val="00A7E1"/>
            </a:solidFill>
            <a:prstDash val="solid"/>
          </a:ln>
        </p:spPr>
      </p:sp>
      <p:sp>
        <p:nvSpPr>
          <p:cNvPr id="3" name="Text 1"/>
          <p:cNvSpPr/>
          <p:nvPr/>
        </p:nvSpPr>
        <p:spPr>
          <a:xfrm>
            <a:off x="566928" y="329184"/>
            <a:ext cx="6858000" cy="219456"/>
          </a:xfrm>
          <a:prstGeom prst="rect">
            <a:avLst/>
          </a:prstGeom>
          <a:noFill/>
          <a:ln/>
        </p:spPr>
        <p:txBody>
          <a:bodyPr wrap="square" lIns="762" tIns="762" rIns="762" bIns="762" rtlCol="0" anchor="ctr">
            <a:normAutofit/>
          </a:bodyPr>
          <a:lstStyle/>
          <a:p>
            <a:pPr marL="0" indent="0">
              <a:buNone/>
            </a:pPr>
            <a:r>
              <a:rPr lang="en-US" sz="850" b="1" dirty="0">
                <a:solidFill>
                  <a:srgbClr val="008BD2"/>
                </a:solidFill>
                <a:latin typeface="Aptos" pitchFamily="34" charset="0"/>
                <a:ea typeface="Aptos" pitchFamily="34" charset="-122"/>
                <a:cs typeface="Aptos" pitchFamily="34" charset="-120"/>
              </a:rPr>
              <a:t>BOUNDARY SETTING</a:t>
            </a:r>
            <a:endParaRPr lang="en-US" sz="850" dirty="0"/>
          </a:p>
        </p:txBody>
      </p:sp>
      <p:sp>
        <p:nvSpPr>
          <p:cNvPr id="4" name="Text 2"/>
          <p:cNvSpPr/>
          <p:nvPr/>
        </p:nvSpPr>
        <p:spPr>
          <a:xfrm>
            <a:off x="566928" y="603504"/>
            <a:ext cx="8732520" cy="530352"/>
          </a:xfrm>
          <a:prstGeom prst="rect">
            <a:avLst/>
          </a:prstGeom>
          <a:noFill/>
          <a:ln/>
        </p:spPr>
        <p:txBody>
          <a:bodyPr wrap="square" lIns="762" tIns="762" rIns="762" bIns="762" rtlCol="0" anchor="ctr">
            <a:normAutofit/>
          </a:bodyPr>
          <a:lstStyle/>
          <a:p>
            <a:pPr marL="0" indent="0">
              <a:buNone/>
            </a:pPr>
            <a:r>
              <a:rPr lang="en-US" sz="2800" b="1" dirty="0">
                <a:solidFill>
                  <a:srgbClr val="0C1B2A"/>
                </a:solidFill>
                <a:latin typeface="Aptos Display" pitchFamily="34" charset="0"/>
                <a:ea typeface="Aptos Display" pitchFamily="34" charset="-122"/>
                <a:cs typeface="Aptos Display" pitchFamily="34" charset="-120"/>
              </a:rPr>
              <a:t>What runtime governance is not</a:t>
            </a:r>
            <a:endParaRPr lang="en-US" sz="2800" dirty="0"/>
          </a:p>
        </p:txBody>
      </p:sp>
      <p:pic>
        <p:nvPicPr>
          <p:cNvPr id="5" name="Image 0" descr="/mnt/data/ghostwriter_images/web_context/web_image_737e4f36f7da.png"/>
          <p:cNvPicPr>
            <a:picLocks noChangeAspect="1"/>
          </p:cNvPicPr>
          <p:nvPr/>
        </p:nvPicPr>
        <p:blipFill>
          <a:blip r:embed="rId5"/>
          <a:stretch>
            <a:fillRect/>
          </a:stretch>
        </p:blipFill>
        <p:spPr>
          <a:xfrm>
            <a:off x="9829800" y="201168"/>
            <a:ext cx="1783080" cy="713232"/>
          </a:xfrm>
          <a:prstGeom prst="rect">
            <a:avLst/>
          </a:prstGeom>
        </p:spPr>
      </p:pic>
      <p:sp>
        <p:nvSpPr>
          <p:cNvPr id="6" name="Shape 3"/>
          <p:cNvSpPr/>
          <p:nvPr/>
        </p:nvSpPr>
        <p:spPr>
          <a:xfrm>
            <a:off x="786384" y="1426464"/>
            <a:ext cx="5074920" cy="932688"/>
          </a:xfrm>
          <a:prstGeom prst="roundRect">
            <a:avLst>
              <a:gd name="adj" fmla="val 7843"/>
            </a:avLst>
          </a:prstGeom>
          <a:solidFill>
            <a:srgbClr val="EAF5FC"/>
          </a:solidFill>
          <a:ln w="12700">
            <a:solidFill>
              <a:srgbClr val="005EA8"/>
            </a:solidFill>
            <a:prstDash val="solid"/>
          </a:ln>
        </p:spPr>
      </p:sp>
      <p:sp>
        <p:nvSpPr>
          <p:cNvPr id="7" name="Text 4"/>
          <p:cNvSpPr/>
          <p:nvPr/>
        </p:nvSpPr>
        <p:spPr>
          <a:xfrm>
            <a:off x="969264" y="1572768"/>
            <a:ext cx="4645152" cy="219456"/>
          </a:xfrm>
          <a:prstGeom prst="rect">
            <a:avLst/>
          </a:prstGeom>
          <a:noFill/>
          <a:ln/>
        </p:spPr>
        <p:txBody>
          <a:bodyPr wrap="square" lIns="762" tIns="762" rIns="762" bIns="762" rtlCol="0" anchor="ctr">
            <a:normAutofit lnSpcReduction="10000"/>
          </a:bodyPr>
          <a:lstStyle/>
          <a:p>
            <a:pPr marL="0" indent="0">
              <a:buNone/>
            </a:pPr>
            <a:r>
              <a:rPr lang="en-US" sz="1450" b="1" dirty="0">
                <a:solidFill>
                  <a:srgbClr val="0C1B2A"/>
                </a:solidFill>
              </a:rPr>
              <a:t>Not only AI policy</a:t>
            </a:r>
            <a:endParaRPr lang="en-US" sz="1450" dirty="0"/>
          </a:p>
        </p:txBody>
      </p:sp>
      <p:sp>
        <p:nvSpPr>
          <p:cNvPr id="8" name="Text 5"/>
          <p:cNvSpPr/>
          <p:nvPr/>
        </p:nvSpPr>
        <p:spPr>
          <a:xfrm>
            <a:off x="969264" y="1883664"/>
            <a:ext cx="4626864" cy="329184"/>
          </a:xfrm>
          <a:prstGeom prst="rect">
            <a:avLst/>
          </a:prstGeom>
          <a:noFill/>
          <a:ln/>
        </p:spPr>
        <p:txBody>
          <a:bodyPr wrap="square" lIns="1143" tIns="1143" rIns="1143" bIns="1143" rtlCol="0" anchor="ctr">
            <a:normAutofit/>
          </a:bodyPr>
          <a:lstStyle/>
          <a:p>
            <a:pPr marL="0" indent="0">
              <a:buNone/>
            </a:pPr>
            <a:r>
              <a:rPr lang="en-US" sz="1040" dirty="0">
                <a:solidFill>
                  <a:srgbClr val="576879"/>
                </a:solidFill>
              </a:rPr>
              <a:t>Policy states intent. Runtime governance enforces admissibility during operation.</a:t>
            </a:r>
            <a:endParaRPr lang="en-US" sz="1040" dirty="0"/>
          </a:p>
        </p:txBody>
      </p:sp>
      <p:sp>
        <p:nvSpPr>
          <p:cNvPr id="9" name="Shape 6"/>
          <p:cNvSpPr/>
          <p:nvPr/>
        </p:nvSpPr>
        <p:spPr>
          <a:xfrm>
            <a:off x="786384" y="2752344"/>
            <a:ext cx="5074920" cy="932688"/>
          </a:xfrm>
          <a:prstGeom prst="roundRect">
            <a:avLst>
              <a:gd name="adj" fmla="val 7843"/>
            </a:avLst>
          </a:prstGeom>
          <a:solidFill>
            <a:srgbClr val="EAF5FC"/>
          </a:solidFill>
          <a:ln w="12700">
            <a:solidFill>
              <a:srgbClr val="005EA8"/>
            </a:solidFill>
            <a:prstDash val="solid"/>
          </a:ln>
        </p:spPr>
      </p:sp>
      <p:sp>
        <p:nvSpPr>
          <p:cNvPr id="10" name="Text 7"/>
          <p:cNvSpPr/>
          <p:nvPr/>
        </p:nvSpPr>
        <p:spPr>
          <a:xfrm>
            <a:off x="969264" y="2898648"/>
            <a:ext cx="4645152" cy="219456"/>
          </a:xfrm>
          <a:prstGeom prst="rect">
            <a:avLst/>
          </a:prstGeom>
          <a:noFill/>
          <a:ln/>
        </p:spPr>
        <p:txBody>
          <a:bodyPr wrap="square" lIns="762" tIns="762" rIns="762" bIns="762" rtlCol="0" anchor="ctr">
            <a:normAutofit lnSpcReduction="10000"/>
          </a:bodyPr>
          <a:lstStyle/>
          <a:p>
            <a:pPr marL="0" indent="0">
              <a:buNone/>
            </a:pPr>
            <a:r>
              <a:rPr lang="en-US" sz="1450" b="1" dirty="0">
                <a:solidFill>
                  <a:srgbClr val="0C1B2A"/>
                </a:solidFill>
              </a:rPr>
              <a:t>Not only model safety</a:t>
            </a:r>
            <a:endParaRPr lang="en-US" sz="1450" dirty="0"/>
          </a:p>
        </p:txBody>
      </p:sp>
      <p:sp>
        <p:nvSpPr>
          <p:cNvPr id="11" name="Text 8"/>
          <p:cNvSpPr/>
          <p:nvPr/>
        </p:nvSpPr>
        <p:spPr>
          <a:xfrm>
            <a:off x="969264" y="3209544"/>
            <a:ext cx="4626864" cy="329184"/>
          </a:xfrm>
          <a:prstGeom prst="rect">
            <a:avLst/>
          </a:prstGeom>
          <a:noFill/>
          <a:ln/>
        </p:spPr>
        <p:txBody>
          <a:bodyPr wrap="square" lIns="1143" tIns="1143" rIns="1143" bIns="1143" rtlCol="0" anchor="ctr">
            <a:normAutofit/>
          </a:bodyPr>
          <a:lstStyle/>
          <a:p>
            <a:pPr marL="0" indent="0">
              <a:buNone/>
            </a:pPr>
            <a:r>
              <a:rPr lang="en-US" sz="1040" dirty="0">
                <a:solidFill>
                  <a:srgbClr val="576879"/>
                </a:solidFill>
              </a:rPr>
              <a:t>Models reason and propose. Governance controls whether effect-producing actions execute.</a:t>
            </a:r>
            <a:endParaRPr lang="en-US" sz="1040" dirty="0"/>
          </a:p>
        </p:txBody>
      </p:sp>
      <p:sp>
        <p:nvSpPr>
          <p:cNvPr id="12" name="Shape 9"/>
          <p:cNvSpPr/>
          <p:nvPr/>
        </p:nvSpPr>
        <p:spPr>
          <a:xfrm>
            <a:off x="786384" y="4078224"/>
            <a:ext cx="5074920" cy="932688"/>
          </a:xfrm>
          <a:prstGeom prst="roundRect">
            <a:avLst>
              <a:gd name="adj" fmla="val 7843"/>
            </a:avLst>
          </a:prstGeom>
          <a:solidFill>
            <a:srgbClr val="EAF5FC"/>
          </a:solidFill>
          <a:ln w="12700">
            <a:solidFill>
              <a:srgbClr val="005EA8"/>
            </a:solidFill>
            <a:prstDash val="solid"/>
          </a:ln>
        </p:spPr>
      </p:sp>
      <p:sp>
        <p:nvSpPr>
          <p:cNvPr id="13" name="Text 10"/>
          <p:cNvSpPr/>
          <p:nvPr/>
        </p:nvSpPr>
        <p:spPr>
          <a:xfrm>
            <a:off x="969264" y="4224528"/>
            <a:ext cx="4645152" cy="219456"/>
          </a:xfrm>
          <a:prstGeom prst="rect">
            <a:avLst/>
          </a:prstGeom>
          <a:noFill/>
          <a:ln/>
        </p:spPr>
        <p:txBody>
          <a:bodyPr wrap="square" lIns="762" tIns="762" rIns="762" bIns="762" rtlCol="0" anchor="ctr">
            <a:normAutofit lnSpcReduction="10000"/>
          </a:bodyPr>
          <a:lstStyle/>
          <a:p>
            <a:pPr marL="0" indent="0">
              <a:buNone/>
            </a:pPr>
            <a:r>
              <a:rPr lang="en-US" sz="1450" b="1" dirty="0">
                <a:solidFill>
                  <a:srgbClr val="0C1B2A"/>
                </a:solidFill>
              </a:rPr>
              <a:t>Not only audit logging</a:t>
            </a:r>
            <a:endParaRPr lang="en-US" sz="1450" dirty="0"/>
          </a:p>
        </p:txBody>
      </p:sp>
      <p:sp>
        <p:nvSpPr>
          <p:cNvPr id="14" name="Text 11"/>
          <p:cNvSpPr/>
          <p:nvPr/>
        </p:nvSpPr>
        <p:spPr>
          <a:xfrm>
            <a:off x="969264" y="4535424"/>
            <a:ext cx="4626864" cy="329184"/>
          </a:xfrm>
          <a:prstGeom prst="rect">
            <a:avLst/>
          </a:prstGeom>
          <a:noFill/>
          <a:ln/>
        </p:spPr>
        <p:txBody>
          <a:bodyPr wrap="square" lIns="1143" tIns="1143" rIns="1143" bIns="1143" rtlCol="0" anchor="ctr">
            <a:normAutofit/>
          </a:bodyPr>
          <a:lstStyle/>
          <a:p>
            <a:pPr marL="0" indent="0">
              <a:buNone/>
            </a:pPr>
            <a:r>
              <a:rPr lang="en-US" sz="1040" dirty="0">
                <a:solidFill>
                  <a:srgbClr val="576879"/>
                </a:solidFill>
              </a:rPr>
              <a:t>Audit trails matter, but runtime governance can refuse or bind execution before effect.</a:t>
            </a:r>
            <a:endParaRPr lang="en-US" sz="1040" dirty="0"/>
          </a:p>
        </p:txBody>
      </p:sp>
      <p:sp>
        <p:nvSpPr>
          <p:cNvPr id="15" name="Shape 12"/>
          <p:cNvSpPr/>
          <p:nvPr/>
        </p:nvSpPr>
        <p:spPr>
          <a:xfrm>
            <a:off x="6327648" y="1426464"/>
            <a:ext cx="5074920" cy="932688"/>
          </a:xfrm>
          <a:prstGeom prst="roundRect">
            <a:avLst>
              <a:gd name="adj" fmla="val 7843"/>
            </a:avLst>
          </a:prstGeom>
          <a:solidFill>
            <a:srgbClr val="EAF7EE"/>
          </a:solidFill>
          <a:ln w="12700">
            <a:solidFill>
              <a:srgbClr val="2F8F46"/>
            </a:solidFill>
            <a:prstDash val="solid"/>
          </a:ln>
        </p:spPr>
      </p:sp>
      <p:sp>
        <p:nvSpPr>
          <p:cNvPr id="16" name="Text 13"/>
          <p:cNvSpPr/>
          <p:nvPr/>
        </p:nvSpPr>
        <p:spPr>
          <a:xfrm>
            <a:off x="6510528" y="1572768"/>
            <a:ext cx="4645152" cy="219456"/>
          </a:xfrm>
          <a:prstGeom prst="rect">
            <a:avLst/>
          </a:prstGeom>
          <a:noFill/>
          <a:ln/>
        </p:spPr>
        <p:txBody>
          <a:bodyPr wrap="square" lIns="762" tIns="762" rIns="762" bIns="762" rtlCol="0" anchor="ctr">
            <a:normAutofit lnSpcReduction="10000"/>
          </a:bodyPr>
          <a:lstStyle/>
          <a:p>
            <a:pPr marL="0" indent="0">
              <a:buNone/>
            </a:pPr>
            <a:r>
              <a:rPr lang="en-US" sz="1450" b="1" dirty="0">
                <a:solidFill>
                  <a:srgbClr val="0C1B2A"/>
                </a:solidFill>
              </a:rPr>
              <a:t>Not a fixed software stack</a:t>
            </a:r>
            <a:endParaRPr lang="en-US" sz="1450" dirty="0"/>
          </a:p>
        </p:txBody>
      </p:sp>
      <p:sp>
        <p:nvSpPr>
          <p:cNvPr id="17" name="Text 14"/>
          <p:cNvSpPr/>
          <p:nvPr/>
        </p:nvSpPr>
        <p:spPr>
          <a:xfrm>
            <a:off x="6510528" y="1883664"/>
            <a:ext cx="4626864" cy="329184"/>
          </a:xfrm>
          <a:prstGeom prst="rect">
            <a:avLst/>
          </a:prstGeom>
          <a:noFill/>
          <a:ln/>
        </p:spPr>
        <p:txBody>
          <a:bodyPr wrap="square" lIns="1143" tIns="1143" rIns="1143" bIns="1143" rtlCol="0" anchor="ctr">
            <a:normAutofit/>
          </a:bodyPr>
          <a:lstStyle/>
          <a:p>
            <a:pPr marL="0" indent="0">
              <a:buNone/>
            </a:pPr>
            <a:r>
              <a:rPr lang="en-US" sz="1040" dirty="0">
                <a:solidFill>
                  <a:srgbClr val="576879"/>
                </a:solidFill>
              </a:rPr>
              <a:t>The semantics can overlay heterogeneous systems and implementation models.</a:t>
            </a:r>
            <a:endParaRPr lang="en-US" sz="1040" dirty="0"/>
          </a:p>
        </p:txBody>
      </p:sp>
      <p:sp>
        <p:nvSpPr>
          <p:cNvPr id="18" name="Shape 15"/>
          <p:cNvSpPr/>
          <p:nvPr/>
        </p:nvSpPr>
        <p:spPr>
          <a:xfrm>
            <a:off x="6327648" y="2752344"/>
            <a:ext cx="5074920" cy="932688"/>
          </a:xfrm>
          <a:prstGeom prst="roundRect">
            <a:avLst>
              <a:gd name="adj" fmla="val 7843"/>
            </a:avLst>
          </a:prstGeom>
          <a:solidFill>
            <a:srgbClr val="EAF7EE"/>
          </a:solidFill>
          <a:ln w="12700">
            <a:solidFill>
              <a:srgbClr val="2F8F46"/>
            </a:solidFill>
            <a:prstDash val="solid"/>
          </a:ln>
        </p:spPr>
      </p:sp>
      <p:sp>
        <p:nvSpPr>
          <p:cNvPr id="19" name="Text 16"/>
          <p:cNvSpPr/>
          <p:nvPr/>
        </p:nvSpPr>
        <p:spPr>
          <a:xfrm>
            <a:off x="6510528" y="2898648"/>
            <a:ext cx="4645152" cy="219456"/>
          </a:xfrm>
          <a:prstGeom prst="rect">
            <a:avLst/>
          </a:prstGeom>
          <a:noFill/>
          <a:ln/>
        </p:spPr>
        <p:txBody>
          <a:bodyPr wrap="square" lIns="762" tIns="762" rIns="762" bIns="762" rtlCol="0" anchor="ctr">
            <a:normAutofit lnSpcReduction="10000"/>
          </a:bodyPr>
          <a:lstStyle/>
          <a:p>
            <a:pPr marL="0" indent="0">
              <a:buNone/>
            </a:pPr>
            <a:r>
              <a:rPr lang="en-US" sz="1450" b="1" dirty="0">
                <a:solidFill>
                  <a:srgbClr val="0C1B2A"/>
                </a:solidFill>
              </a:rPr>
              <a:t>Not a generic certification</a:t>
            </a:r>
            <a:endParaRPr lang="en-US" sz="1450" dirty="0"/>
          </a:p>
        </p:txBody>
      </p:sp>
      <p:sp>
        <p:nvSpPr>
          <p:cNvPr id="20" name="Text 17"/>
          <p:cNvSpPr/>
          <p:nvPr/>
        </p:nvSpPr>
        <p:spPr>
          <a:xfrm>
            <a:off x="6510528" y="3209544"/>
            <a:ext cx="4626864" cy="329184"/>
          </a:xfrm>
          <a:prstGeom prst="rect">
            <a:avLst/>
          </a:prstGeom>
          <a:noFill/>
          <a:ln/>
        </p:spPr>
        <p:txBody>
          <a:bodyPr wrap="square" lIns="1143" tIns="1143" rIns="1143" bIns="1143" rtlCol="0" anchor="ctr">
            <a:normAutofit/>
          </a:bodyPr>
          <a:lstStyle/>
          <a:p>
            <a:pPr marL="0" indent="0">
              <a:buNone/>
            </a:pPr>
            <a:r>
              <a:rPr lang="en-US" sz="1040" dirty="0">
                <a:solidFill>
                  <a:srgbClr val="576879"/>
                </a:solidFill>
              </a:rPr>
              <a:t>It evaluates runtime governance capability, not general cybersecurity or model quality.</a:t>
            </a:r>
            <a:endParaRPr lang="en-US" sz="1040" dirty="0"/>
          </a:p>
        </p:txBody>
      </p:sp>
      <p:sp>
        <p:nvSpPr>
          <p:cNvPr id="21" name="Shape 18"/>
          <p:cNvSpPr/>
          <p:nvPr/>
        </p:nvSpPr>
        <p:spPr>
          <a:xfrm>
            <a:off x="6327648" y="4078224"/>
            <a:ext cx="5074920" cy="932688"/>
          </a:xfrm>
          <a:prstGeom prst="roundRect">
            <a:avLst>
              <a:gd name="adj" fmla="val 7843"/>
            </a:avLst>
          </a:prstGeom>
          <a:solidFill>
            <a:srgbClr val="EAF7EE"/>
          </a:solidFill>
          <a:ln w="12700">
            <a:solidFill>
              <a:srgbClr val="2F8F46"/>
            </a:solidFill>
            <a:prstDash val="solid"/>
          </a:ln>
        </p:spPr>
      </p:sp>
      <p:sp>
        <p:nvSpPr>
          <p:cNvPr id="22" name="Text 19"/>
          <p:cNvSpPr/>
          <p:nvPr/>
        </p:nvSpPr>
        <p:spPr>
          <a:xfrm>
            <a:off x="6510528" y="4224528"/>
            <a:ext cx="4645152" cy="219456"/>
          </a:xfrm>
          <a:prstGeom prst="rect">
            <a:avLst/>
          </a:prstGeom>
          <a:noFill/>
          <a:ln/>
        </p:spPr>
        <p:txBody>
          <a:bodyPr wrap="square" lIns="762" tIns="762" rIns="762" bIns="762" rtlCol="0" anchor="ctr">
            <a:normAutofit lnSpcReduction="10000"/>
          </a:bodyPr>
          <a:lstStyle/>
          <a:p>
            <a:pPr marL="0" indent="0">
              <a:buNone/>
            </a:pPr>
            <a:r>
              <a:rPr lang="en-US" sz="1450" b="1" dirty="0">
                <a:solidFill>
                  <a:srgbClr val="0C1B2A"/>
                </a:solidFill>
              </a:rPr>
              <a:t>Not a replacement for accountability</a:t>
            </a:r>
            <a:endParaRPr lang="en-US" sz="1450" dirty="0"/>
          </a:p>
        </p:txBody>
      </p:sp>
      <p:sp>
        <p:nvSpPr>
          <p:cNvPr id="23" name="Text 20"/>
          <p:cNvSpPr/>
          <p:nvPr/>
        </p:nvSpPr>
        <p:spPr>
          <a:xfrm>
            <a:off x="6510528" y="4535424"/>
            <a:ext cx="4626864" cy="329184"/>
          </a:xfrm>
          <a:prstGeom prst="rect">
            <a:avLst/>
          </a:prstGeom>
          <a:noFill/>
          <a:ln/>
        </p:spPr>
        <p:txBody>
          <a:bodyPr wrap="square" lIns="1143" tIns="1143" rIns="1143" bIns="1143" rtlCol="0" anchor="ctr">
            <a:normAutofit/>
          </a:bodyPr>
          <a:lstStyle/>
          <a:p>
            <a:pPr marL="0" indent="0">
              <a:buNone/>
            </a:pPr>
            <a:r>
              <a:rPr lang="en-US" sz="1040" dirty="0">
                <a:solidFill>
                  <a:srgbClr val="576879"/>
                </a:solidFill>
              </a:rPr>
              <a:t>Institutional judgment, human responsibility, and lifecycle governance still matter.</a:t>
            </a:r>
            <a:endParaRPr lang="en-US" sz="1040" dirty="0"/>
          </a:p>
        </p:txBody>
      </p:sp>
      <p:sp>
        <p:nvSpPr>
          <p:cNvPr id="24" name="Shape 21"/>
          <p:cNvSpPr/>
          <p:nvPr/>
        </p:nvSpPr>
        <p:spPr>
          <a:xfrm>
            <a:off x="6071616" y="1344168"/>
            <a:ext cx="0" cy="4005072"/>
          </a:xfrm>
          <a:prstGeom prst="line">
            <a:avLst/>
          </a:prstGeom>
          <a:noFill/>
          <a:ln w="12700">
            <a:solidFill>
              <a:srgbClr val="C7D6E2"/>
            </a:solidFill>
            <a:prstDash val="solid"/>
          </a:ln>
        </p:spPr>
      </p:sp>
      <p:sp>
        <p:nvSpPr>
          <p:cNvPr id="25" name="Text 22"/>
          <p:cNvSpPr/>
          <p:nvPr/>
        </p:nvSpPr>
        <p:spPr>
          <a:xfrm>
            <a:off x="1170432" y="5596128"/>
            <a:ext cx="9829800" cy="329184"/>
          </a:xfrm>
          <a:prstGeom prst="rect">
            <a:avLst/>
          </a:prstGeom>
          <a:noFill/>
          <a:ln/>
        </p:spPr>
        <p:txBody>
          <a:bodyPr wrap="square" lIns="1016" tIns="1016" rIns="1016" bIns="1016" rtlCol="0" anchor="ctr">
            <a:normAutofit/>
          </a:bodyPr>
          <a:lstStyle/>
          <a:p>
            <a:pPr marL="0" indent="0" algn="ctr">
              <a:buNone/>
            </a:pPr>
            <a:r>
              <a:rPr lang="en-US" sz="1700" b="1" dirty="0">
                <a:solidFill>
                  <a:srgbClr val="2F8F46"/>
                </a:solidFill>
              </a:rPr>
              <a:t>Runtime governance narrows the question: can this proposed consequence proceed now?</a:t>
            </a:r>
            <a:endParaRPr lang="en-US" sz="1700" dirty="0"/>
          </a:p>
        </p:txBody>
      </p:sp>
      <p:sp>
        <p:nvSpPr>
          <p:cNvPr id="26" name="Text 23"/>
          <p:cNvSpPr/>
          <p:nvPr/>
        </p:nvSpPr>
        <p:spPr>
          <a:xfrm>
            <a:off x="566928" y="6492240"/>
            <a:ext cx="5120640" cy="182880"/>
          </a:xfrm>
          <a:prstGeom prst="rect">
            <a:avLst/>
          </a:prstGeom>
          <a:noFill/>
          <a:ln/>
        </p:spPr>
        <p:txBody>
          <a:bodyPr wrap="square" lIns="508" tIns="508" rIns="508" bIns="508" rtlCol="0" anchor="ctr">
            <a:normAutofit/>
          </a:bodyPr>
          <a:lstStyle/>
          <a:p>
            <a:pPr marL="0" indent="0">
              <a:buNone/>
            </a:pPr>
            <a:r>
              <a:rPr lang="en-US" sz="850" dirty="0">
                <a:solidFill>
                  <a:srgbClr val="576879"/>
                </a:solidFill>
                <a:latin typeface="Aptos" pitchFamily="34" charset="0"/>
                <a:ea typeface="Aptos" pitchFamily="34" charset="-122"/>
                <a:cs typeface="Aptos" pitchFamily="34" charset="-120"/>
              </a:rPr>
              <a:t>AGCP.ai runtime governance explainer</a:t>
            </a:r>
            <a:endParaRPr lang="en-US" sz="850" dirty="0"/>
          </a:p>
        </p:txBody>
      </p:sp>
      <p:sp>
        <p:nvSpPr>
          <p:cNvPr id="27" name="Text 24"/>
          <p:cNvSpPr/>
          <p:nvPr/>
        </p:nvSpPr>
        <p:spPr>
          <a:xfrm>
            <a:off x="11201400" y="6473952"/>
            <a:ext cx="411480" cy="201168"/>
          </a:xfrm>
          <a:prstGeom prst="rect">
            <a:avLst/>
          </a:prstGeom>
          <a:noFill/>
          <a:ln/>
        </p:spPr>
        <p:txBody>
          <a:bodyPr wrap="square" lIns="508" tIns="508" rIns="508" bIns="508" rtlCol="0" anchor="ctr"/>
          <a:lstStyle/>
          <a:p>
            <a:pPr marL="0" indent="0" algn="r">
              <a:buNone/>
            </a:pPr>
            <a:r>
              <a:rPr lang="en-US" sz="950" b="1" dirty="0">
                <a:solidFill>
                  <a:srgbClr val="576879"/>
                </a:solidFill>
                <a:latin typeface="Aptos" pitchFamily="34" charset="0"/>
                <a:ea typeface="Aptos" pitchFamily="34" charset="-122"/>
                <a:cs typeface="Aptos" pitchFamily="34" charset="-120"/>
              </a:rPr>
              <a:t>04</a:t>
            </a:r>
            <a:endParaRPr lang="en-US" sz="950" dirty="0"/>
          </a:p>
        </p:txBody>
      </p:sp>
      <p:pic>
        <p:nvPicPr>
          <p:cNvPr id="28" name="Narration_Audio_004">
            <a:hlinkClick r:id="" action="ppaction://media"/>
            <a:extLst>
              <a:ext uri="{FF2B5EF4-FFF2-40B4-BE49-F238E27FC236}">
                <a16:creationId xmlns:a16="http://schemas.microsoft.com/office/drawing/2014/main" id="{840AE300-CC73-5354-06AD-6A177DEDA4CB}"/>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938000" y="6604000"/>
            <a:ext cx="177800" cy="1778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Click="0" advTm="41656"/>
    </mc:Choice>
    <mc:Fallback xmlns="">
      <p:transition spd="slow" advClick="0" advTm="41656"/>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8"/>
                                        </p:tgtEl>
                                      </p:cBhvr>
                                    </p:cmd>
                                  </p:childTnLst>
                                </p:cTn>
                              </p:par>
                              <p:par>
                                <p:cTn id="7" presetID="1" presetClass="mediacall" presetSubtype="0" fill="hold" nodeType="withEffect">
                                  <p:stCondLst>
                                    <p:cond delay="0"/>
                                  </p:stCondLst>
                                  <p:childTnLst>
                                    <p:cmd type="call" cmd="playFrom(0.0)">
                                      <p:cBhvr>
                                        <p:cTn id="8" dur="40656" fill="hold"/>
                                        <p:tgtEl>
                                          <p:spTgt spid="2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9" fill="hold" display="0">
                  <p:stCondLst>
                    <p:cond delay="indefinite"/>
                  </p:stCondLst>
                  <p:endCondLst>
                    <p:cond evt="onStopAudio" delay="0">
                      <p:tgtEl>
                        <p:sldTgt/>
                      </p:tgtEl>
                    </p:cond>
                  </p:endCondLst>
                </p:cTn>
                <p:tgtEl>
                  <p:spTgt spid="28"/>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91440"/>
          </a:xfrm>
          <a:prstGeom prst="rect">
            <a:avLst/>
          </a:prstGeom>
          <a:solidFill>
            <a:srgbClr val="00A7E1"/>
          </a:solidFill>
          <a:ln w="12700">
            <a:solidFill>
              <a:srgbClr val="00A7E1"/>
            </a:solidFill>
            <a:prstDash val="solid"/>
          </a:ln>
        </p:spPr>
      </p:sp>
      <p:sp>
        <p:nvSpPr>
          <p:cNvPr id="3" name="Text 1"/>
          <p:cNvSpPr/>
          <p:nvPr/>
        </p:nvSpPr>
        <p:spPr>
          <a:xfrm>
            <a:off x="566928" y="329184"/>
            <a:ext cx="6858000" cy="219456"/>
          </a:xfrm>
          <a:prstGeom prst="rect">
            <a:avLst/>
          </a:prstGeom>
          <a:noFill/>
          <a:ln/>
        </p:spPr>
        <p:txBody>
          <a:bodyPr wrap="square" lIns="762" tIns="762" rIns="762" bIns="762" rtlCol="0" anchor="ctr">
            <a:normAutofit/>
          </a:bodyPr>
          <a:lstStyle/>
          <a:p>
            <a:pPr marL="0" indent="0">
              <a:buNone/>
            </a:pPr>
            <a:r>
              <a:rPr lang="en-US" sz="850" b="1" dirty="0">
                <a:solidFill>
                  <a:srgbClr val="008BD2"/>
                </a:solidFill>
                <a:latin typeface="Aptos" pitchFamily="34" charset="0"/>
                <a:ea typeface="Aptos" pitchFamily="34" charset="-122"/>
                <a:cs typeface="Aptos" pitchFamily="34" charset="-120"/>
              </a:rPr>
              <a:t>THE CORE MENTAL MODEL</a:t>
            </a:r>
            <a:endParaRPr lang="en-US" sz="850" dirty="0"/>
          </a:p>
        </p:txBody>
      </p:sp>
      <p:sp>
        <p:nvSpPr>
          <p:cNvPr id="4" name="Text 2"/>
          <p:cNvSpPr/>
          <p:nvPr/>
        </p:nvSpPr>
        <p:spPr>
          <a:xfrm>
            <a:off x="566928" y="603504"/>
            <a:ext cx="8732520" cy="530352"/>
          </a:xfrm>
          <a:prstGeom prst="rect">
            <a:avLst/>
          </a:prstGeom>
          <a:noFill/>
          <a:ln/>
        </p:spPr>
        <p:txBody>
          <a:bodyPr wrap="square" lIns="762" tIns="762" rIns="762" bIns="762" rtlCol="0" anchor="ctr">
            <a:normAutofit/>
          </a:bodyPr>
          <a:lstStyle/>
          <a:p>
            <a:pPr marL="0" indent="0">
              <a:buNone/>
            </a:pPr>
            <a:r>
              <a:rPr lang="en-US" sz="2800" b="1" dirty="0">
                <a:solidFill>
                  <a:srgbClr val="0C1B2A"/>
                </a:solidFill>
                <a:latin typeface="Aptos Display" pitchFamily="34" charset="0"/>
                <a:ea typeface="Aptos Display" pitchFamily="34" charset="-122"/>
                <a:cs typeface="Aptos Display" pitchFamily="34" charset="-120"/>
              </a:rPr>
              <a:t>Keep four concepts distinct</a:t>
            </a:r>
            <a:endParaRPr lang="en-US" sz="2800" dirty="0"/>
          </a:p>
        </p:txBody>
      </p:sp>
      <p:pic>
        <p:nvPicPr>
          <p:cNvPr id="5" name="Image 0" descr="/mnt/data/ghostwriter_images/web_context/web_image_737e4f36f7da.png"/>
          <p:cNvPicPr>
            <a:picLocks noChangeAspect="1"/>
          </p:cNvPicPr>
          <p:nvPr/>
        </p:nvPicPr>
        <p:blipFill>
          <a:blip r:embed="rId5"/>
          <a:stretch>
            <a:fillRect/>
          </a:stretch>
        </p:blipFill>
        <p:spPr>
          <a:xfrm>
            <a:off x="9829800" y="201168"/>
            <a:ext cx="1783080" cy="713232"/>
          </a:xfrm>
          <a:prstGeom prst="rect">
            <a:avLst/>
          </a:prstGeom>
        </p:spPr>
      </p:pic>
      <p:sp>
        <p:nvSpPr>
          <p:cNvPr id="6" name="Shape 3"/>
          <p:cNvSpPr/>
          <p:nvPr/>
        </p:nvSpPr>
        <p:spPr>
          <a:xfrm>
            <a:off x="749808" y="2267712"/>
            <a:ext cx="2331720" cy="1554480"/>
          </a:xfrm>
          <a:prstGeom prst="roundRect">
            <a:avLst>
              <a:gd name="adj" fmla="val 4706"/>
            </a:avLst>
          </a:prstGeom>
          <a:solidFill>
            <a:srgbClr val="EAF5FC"/>
          </a:solidFill>
          <a:ln w="16510">
            <a:solidFill>
              <a:srgbClr val="005EA8"/>
            </a:solidFill>
            <a:prstDash val="solid"/>
          </a:ln>
        </p:spPr>
      </p:sp>
      <p:sp>
        <p:nvSpPr>
          <p:cNvPr id="7" name="Text 4"/>
          <p:cNvSpPr/>
          <p:nvPr/>
        </p:nvSpPr>
        <p:spPr>
          <a:xfrm>
            <a:off x="969264" y="2523744"/>
            <a:ext cx="1901952" cy="274320"/>
          </a:xfrm>
          <a:prstGeom prst="rect">
            <a:avLst/>
          </a:prstGeom>
          <a:noFill/>
          <a:ln/>
        </p:spPr>
        <p:txBody>
          <a:bodyPr wrap="square" lIns="762" tIns="762" rIns="762" bIns="762" rtlCol="0" anchor="ctr">
            <a:normAutofit lnSpcReduction="10000"/>
          </a:bodyPr>
          <a:lstStyle/>
          <a:p>
            <a:pPr marL="0" indent="0" algn="ctr">
              <a:buNone/>
            </a:pPr>
            <a:r>
              <a:rPr lang="en-US" sz="1800" b="1" dirty="0">
                <a:solidFill>
                  <a:srgbClr val="0C1B2A"/>
                </a:solidFill>
              </a:rPr>
              <a:t>Proposal</a:t>
            </a:r>
            <a:endParaRPr lang="en-US" sz="1800" dirty="0"/>
          </a:p>
        </p:txBody>
      </p:sp>
      <p:sp>
        <p:nvSpPr>
          <p:cNvPr id="8" name="Text 5"/>
          <p:cNvSpPr/>
          <p:nvPr/>
        </p:nvSpPr>
        <p:spPr>
          <a:xfrm>
            <a:off x="950976" y="2990088"/>
            <a:ext cx="1938528" cy="457200"/>
          </a:xfrm>
          <a:prstGeom prst="rect">
            <a:avLst/>
          </a:prstGeom>
          <a:noFill/>
          <a:ln/>
        </p:spPr>
        <p:txBody>
          <a:bodyPr wrap="square" lIns="1524" tIns="1524" rIns="1524" bIns="1524" rtlCol="0" anchor="ctr">
            <a:normAutofit/>
          </a:bodyPr>
          <a:lstStyle/>
          <a:p>
            <a:pPr marL="0" indent="0" algn="ctr">
              <a:buNone/>
            </a:pPr>
            <a:r>
              <a:rPr lang="en-US" sz="1040" dirty="0">
                <a:solidFill>
                  <a:srgbClr val="576879"/>
                </a:solidFill>
              </a:rPr>
              <a:t>AI or workflow expresses intended effect</a:t>
            </a:r>
            <a:endParaRPr lang="en-US" sz="1040" dirty="0"/>
          </a:p>
        </p:txBody>
      </p:sp>
      <p:sp>
        <p:nvSpPr>
          <p:cNvPr id="9" name="Shape 6"/>
          <p:cNvSpPr/>
          <p:nvPr/>
        </p:nvSpPr>
        <p:spPr>
          <a:xfrm>
            <a:off x="3081528" y="3044952"/>
            <a:ext cx="365760" cy="0"/>
          </a:xfrm>
          <a:prstGeom prst="line">
            <a:avLst/>
          </a:prstGeom>
          <a:noFill/>
          <a:ln w="12700">
            <a:solidFill>
              <a:srgbClr val="C7D6E2"/>
            </a:solidFill>
            <a:prstDash val="solid"/>
            <a:tailEnd type="triangle"/>
          </a:ln>
        </p:spPr>
      </p:sp>
      <p:sp>
        <p:nvSpPr>
          <p:cNvPr id="10" name="Shape 7"/>
          <p:cNvSpPr/>
          <p:nvPr/>
        </p:nvSpPr>
        <p:spPr>
          <a:xfrm>
            <a:off x="3621024" y="2267712"/>
            <a:ext cx="2331720" cy="1554480"/>
          </a:xfrm>
          <a:prstGeom prst="roundRect">
            <a:avLst>
              <a:gd name="adj" fmla="val 4706"/>
            </a:avLst>
          </a:prstGeom>
          <a:solidFill>
            <a:srgbClr val="E8F8FD"/>
          </a:solidFill>
          <a:ln w="16510">
            <a:solidFill>
              <a:srgbClr val="008BD2"/>
            </a:solidFill>
            <a:prstDash val="solid"/>
          </a:ln>
        </p:spPr>
      </p:sp>
      <p:sp>
        <p:nvSpPr>
          <p:cNvPr id="11" name="Text 8"/>
          <p:cNvSpPr/>
          <p:nvPr/>
        </p:nvSpPr>
        <p:spPr>
          <a:xfrm>
            <a:off x="3840480" y="2523744"/>
            <a:ext cx="1901952" cy="274320"/>
          </a:xfrm>
          <a:prstGeom prst="rect">
            <a:avLst/>
          </a:prstGeom>
          <a:noFill/>
          <a:ln/>
        </p:spPr>
        <p:txBody>
          <a:bodyPr wrap="square" lIns="762" tIns="762" rIns="762" bIns="762" rtlCol="0" anchor="ctr">
            <a:normAutofit lnSpcReduction="10000"/>
          </a:bodyPr>
          <a:lstStyle/>
          <a:p>
            <a:pPr marL="0" indent="0" algn="ctr">
              <a:buNone/>
            </a:pPr>
            <a:r>
              <a:rPr lang="en-US" sz="1800" b="1" dirty="0">
                <a:solidFill>
                  <a:srgbClr val="0C1B2A"/>
                </a:solidFill>
              </a:rPr>
              <a:t>Authority</a:t>
            </a:r>
            <a:endParaRPr lang="en-US" sz="1800" dirty="0"/>
          </a:p>
        </p:txBody>
      </p:sp>
      <p:sp>
        <p:nvSpPr>
          <p:cNvPr id="12" name="Text 9"/>
          <p:cNvSpPr/>
          <p:nvPr/>
        </p:nvSpPr>
        <p:spPr>
          <a:xfrm>
            <a:off x="3822192" y="2990088"/>
            <a:ext cx="1938528" cy="457200"/>
          </a:xfrm>
          <a:prstGeom prst="rect">
            <a:avLst/>
          </a:prstGeom>
          <a:noFill/>
          <a:ln/>
        </p:spPr>
        <p:txBody>
          <a:bodyPr wrap="square" lIns="1524" tIns="1524" rIns="1524" bIns="1524" rtlCol="0" anchor="ctr">
            <a:normAutofit/>
          </a:bodyPr>
          <a:lstStyle/>
          <a:p>
            <a:pPr marL="0" indent="0" algn="ctr">
              <a:buNone/>
            </a:pPr>
            <a:r>
              <a:rPr lang="en-US" sz="1040" dirty="0">
                <a:solidFill>
                  <a:srgbClr val="576879"/>
                </a:solidFill>
              </a:rPr>
              <a:t>Actor or process has permissions or delegated scope</a:t>
            </a:r>
            <a:endParaRPr lang="en-US" sz="1040" dirty="0"/>
          </a:p>
        </p:txBody>
      </p:sp>
      <p:sp>
        <p:nvSpPr>
          <p:cNvPr id="13" name="Shape 10"/>
          <p:cNvSpPr/>
          <p:nvPr/>
        </p:nvSpPr>
        <p:spPr>
          <a:xfrm>
            <a:off x="5952744" y="3044952"/>
            <a:ext cx="365760" cy="0"/>
          </a:xfrm>
          <a:prstGeom prst="line">
            <a:avLst/>
          </a:prstGeom>
          <a:noFill/>
          <a:ln w="12700">
            <a:solidFill>
              <a:srgbClr val="C7D6E2"/>
            </a:solidFill>
            <a:prstDash val="solid"/>
            <a:tailEnd type="triangle"/>
          </a:ln>
        </p:spPr>
      </p:sp>
      <p:sp>
        <p:nvSpPr>
          <p:cNvPr id="14" name="Shape 11"/>
          <p:cNvSpPr/>
          <p:nvPr/>
        </p:nvSpPr>
        <p:spPr>
          <a:xfrm>
            <a:off x="6492240" y="2267712"/>
            <a:ext cx="2331720" cy="1554480"/>
          </a:xfrm>
          <a:prstGeom prst="roundRect">
            <a:avLst>
              <a:gd name="adj" fmla="val 4706"/>
            </a:avLst>
          </a:prstGeom>
          <a:solidFill>
            <a:srgbClr val="EAF7EE"/>
          </a:solidFill>
          <a:ln w="16510">
            <a:solidFill>
              <a:srgbClr val="2F8F46"/>
            </a:solidFill>
            <a:prstDash val="solid"/>
          </a:ln>
        </p:spPr>
      </p:sp>
      <p:sp>
        <p:nvSpPr>
          <p:cNvPr id="15" name="Text 12"/>
          <p:cNvSpPr/>
          <p:nvPr/>
        </p:nvSpPr>
        <p:spPr>
          <a:xfrm>
            <a:off x="6711696" y="2523744"/>
            <a:ext cx="1901952" cy="274320"/>
          </a:xfrm>
          <a:prstGeom prst="rect">
            <a:avLst/>
          </a:prstGeom>
          <a:noFill/>
          <a:ln/>
        </p:spPr>
        <p:txBody>
          <a:bodyPr wrap="square" lIns="762" tIns="762" rIns="762" bIns="762" rtlCol="0" anchor="ctr">
            <a:normAutofit lnSpcReduction="10000"/>
          </a:bodyPr>
          <a:lstStyle/>
          <a:p>
            <a:pPr marL="0" indent="0" algn="ctr">
              <a:buNone/>
            </a:pPr>
            <a:r>
              <a:rPr lang="en-US" sz="1800" b="1" dirty="0">
                <a:solidFill>
                  <a:srgbClr val="0C1B2A"/>
                </a:solidFill>
              </a:rPr>
              <a:t>Admissibility</a:t>
            </a:r>
            <a:endParaRPr lang="en-US" sz="1800" dirty="0"/>
          </a:p>
        </p:txBody>
      </p:sp>
      <p:sp>
        <p:nvSpPr>
          <p:cNvPr id="16" name="Text 13"/>
          <p:cNvSpPr/>
          <p:nvPr/>
        </p:nvSpPr>
        <p:spPr>
          <a:xfrm>
            <a:off x="6693408" y="2990088"/>
            <a:ext cx="1938528" cy="457200"/>
          </a:xfrm>
          <a:prstGeom prst="rect">
            <a:avLst/>
          </a:prstGeom>
          <a:noFill/>
          <a:ln/>
        </p:spPr>
        <p:txBody>
          <a:bodyPr wrap="square" lIns="1524" tIns="1524" rIns="1524" bIns="1524" rtlCol="0" anchor="ctr">
            <a:normAutofit/>
          </a:bodyPr>
          <a:lstStyle/>
          <a:p>
            <a:pPr marL="0" indent="0" algn="ctr">
              <a:buNone/>
            </a:pPr>
            <a:r>
              <a:rPr lang="en-US" sz="1040" dirty="0">
                <a:solidFill>
                  <a:srgbClr val="576879"/>
                </a:solidFill>
              </a:rPr>
              <a:t>Runtime governance says this transition may proceed now</a:t>
            </a:r>
            <a:endParaRPr lang="en-US" sz="1040" dirty="0"/>
          </a:p>
        </p:txBody>
      </p:sp>
      <p:sp>
        <p:nvSpPr>
          <p:cNvPr id="17" name="Shape 14"/>
          <p:cNvSpPr/>
          <p:nvPr/>
        </p:nvSpPr>
        <p:spPr>
          <a:xfrm>
            <a:off x="8823960" y="3044952"/>
            <a:ext cx="365760" cy="0"/>
          </a:xfrm>
          <a:prstGeom prst="line">
            <a:avLst/>
          </a:prstGeom>
          <a:noFill/>
          <a:ln w="12700">
            <a:solidFill>
              <a:srgbClr val="C7D6E2"/>
            </a:solidFill>
            <a:prstDash val="solid"/>
            <a:tailEnd type="triangle"/>
          </a:ln>
        </p:spPr>
      </p:sp>
      <p:sp>
        <p:nvSpPr>
          <p:cNvPr id="18" name="Shape 15"/>
          <p:cNvSpPr/>
          <p:nvPr/>
        </p:nvSpPr>
        <p:spPr>
          <a:xfrm>
            <a:off x="9363456" y="2267712"/>
            <a:ext cx="2331720" cy="1554480"/>
          </a:xfrm>
          <a:prstGeom prst="roundRect">
            <a:avLst>
              <a:gd name="adj" fmla="val 4706"/>
            </a:avLst>
          </a:prstGeom>
          <a:solidFill>
            <a:srgbClr val="FFF8E2"/>
          </a:solidFill>
          <a:ln w="16510">
            <a:solidFill>
              <a:srgbClr val="D9A31A"/>
            </a:solidFill>
            <a:prstDash val="solid"/>
          </a:ln>
        </p:spPr>
      </p:sp>
      <p:sp>
        <p:nvSpPr>
          <p:cNvPr id="19" name="Text 16"/>
          <p:cNvSpPr/>
          <p:nvPr/>
        </p:nvSpPr>
        <p:spPr>
          <a:xfrm>
            <a:off x="9582912" y="2523744"/>
            <a:ext cx="1901952" cy="274320"/>
          </a:xfrm>
          <a:prstGeom prst="rect">
            <a:avLst/>
          </a:prstGeom>
          <a:noFill/>
          <a:ln/>
        </p:spPr>
        <p:txBody>
          <a:bodyPr wrap="square" lIns="762" tIns="762" rIns="762" bIns="762" rtlCol="0" anchor="ctr">
            <a:normAutofit lnSpcReduction="10000"/>
          </a:bodyPr>
          <a:lstStyle/>
          <a:p>
            <a:pPr marL="0" indent="0" algn="ctr">
              <a:buNone/>
            </a:pPr>
            <a:r>
              <a:rPr lang="en-US" sz="1800" b="1" dirty="0">
                <a:solidFill>
                  <a:srgbClr val="0C1B2A"/>
                </a:solidFill>
              </a:rPr>
              <a:t>Consequence</a:t>
            </a:r>
            <a:endParaRPr lang="en-US" sz="1800" dirty="0"/>
          </a:p>
        </p:txBody>
      </p:sp>
      <p:sp>
        <p:nvSpPr>
          <p:cNvPr id="20" name="Text 17"/>
          <p:cNvSpPr/>
          <p:nvPr/>
        </p:nvSpPr>
        <p:spPr>
          <a:xfrm>
            <a:off x="9564624" y="2990088"/>
            <a:ext cx="1938528" cy="457200"/>
          </a:xfrm>
          <a:prstGeom prst="rect">
            <a:avLst/>
          </a:prstGeom>
          <a:noFill/>
          <a:ln/>
        </p:spPr>
        <p:txBody>
          <a:bodyPr wrap="square" lIns="1524" tIns="1524" rIns="1524" bIns="1524" rtlCol="0" anchor="ctr">
            <a:normAutofit/>
          </a:bodyPr>
          <a:lstStyle/>
          <a:p>
            <a:pPr marL="0" indent="0" algn="ctr">
              <a:buNone/>
            </a:pPr>
            <a:r>
              <a:rPr lang="en-US" sz="1040" dirty="0">
                <a:solidFill>
                  <a:srgbClr val="576879"/>
                </a:solidFill>
              </a:rPr>
              <a:t>Effect binds to enterprise operational state</a:t>
            </a:r>
            <a:endParaRPr lang="en-US" sz="1040" dirty="0"/>
          </a:p>
        </p:txBody>
      </p:sp>
      <p:sp>
        <p:nvSpPr>
          <p:cNvPr id="21" name="Text 18"/>
          <p:cNvSpPr/>
          <p:nvPr/>
        </p:nvSpPr>
        <p:spPr>
          <a:xfrm>
            <a:off x="1051560" y="4590288"/>
            <a:ext cx="10104120" cy="365760"/>
          </a:xfrm>
          <a:prstGeom prst="rect">
            <a:avLst/>
          </a:prstGeom>
          <a:noFill/>
          <a:ln/>
        </p:spPr>
        <p:txBody>
          <a:bodyPr wrap="square" lIns="1016" tIns="1016" rIns="1016" bIns="1016" rtlCol="0" anchor="ctr">
            <a:normAutofit/>
          </a:bodyPr>
          <a:lstStyle/>
          <a:p>
            <a:pPr marL="0" indent="0" algn="ctr">
              <a:buNone/>
            </a:pPr>
            <a:r>
              <a:rPr lang="en-US" sz="2020" b="1" dirty="0">
                <a:solidFill>
                  <a:srgbClr val="0C1B2A"/>
                </a:solidFill>
              </a:rPr>
              <a:t>A prior authorization is not automatically a valid later commit.</a:t>
            </a:r>
            <a:endParaRPr lang="en-US" sz="2020" dirty="0"/>
          </a:p>
        </p:txBody>
      </p:sp>
      <p:sp>
        <p:nvSpPr>
          <p:cNvPr id="22" name="Text 19"/>
          <p:cNvSpPr/>
          <p:nvPr/>
        </p:nvSpPr>
        <p:spPr>
          <a:xfrm>
            <a:off x="1417320" y="5102352"/>
            <a:ext cx="9372600" cy="329184"/>
          </a:xfrm>
          <a:prstGeom prst="rect">
            <a:avLst/>
          </a:prstGeom>
          <a:noFill/>
          <a:ln/>
        </p:spPr>
        <p:txBody>
          <a:bodyPr wrap="square" lIns="1016" tIns="1016" rIns="1016" bIns="1016" rtlCol="0" anchor="ctr">
            <a:normAutofit/>
          </a:bodyPr>
          <a:lstStyle/>
          <a:p>
            <a:pPr marL="0" indent="0" algn="ctr">
              <a:buNone/>
            </a:pPr>
            <a:r>
              <a:rPr lang="en-US" sz="1320" dirty="0">
                <a:solidFill>
                  <a:srgbClr val="576879"/>
                </a:solidFill>
              </a:rPr>
              <a:t>Conditions can change: authority can expire, state can move, evidence can become stale, or a mandatory invariant can fail.</a:t>
            </a:r>
            <a:endParaRPr lang="en-US" sz="1320" dirty="0"/>
          </a:p>
        </p:txBody>
      </p:sp>
      <p:sp>
        <p:nvSpPr>
          <p:cNvPr id="23" name="Text 20"/>
          <p:cNvSpPr/>
          <p:nvPr/>
        </p:nvSpPr>
        <p:spPr>
          <a:xfrm>
            <a:off x="566928" y="6492240"/>
            <a:ext cx="5120640" cy="182880"/>
          </a:xfrm>
          <a:prstGeom prst="rect">
            <a:avLst/>
          </a:prstGeom>
          <a:noFill/>
          <a:ln/>
        </p:spPr>
        <p:txBody>
          <a:bodyPr wrap="square" lIns="508" tIns="508" rIns="508" bIns="508" rtlCol="0" anchor="ctr">
            <a:normAutofit/>
          </a:bodyPr>
          <a:lstStyle/>
          <a:p>
            <a:pPr marL="0" indent="0">
              <a:buNone/>
            </a:pPr>
            <a:r>
              <a:rPr lang="en-US" sz="850" dirty="0">
                <a:solidFill>
                  <a:srgbClr val="576879"/>
                </a:solidFill>
                <a:latin typeface="Aptos" pitchFamily="34" charset="0"/>
                <a:ea typeface="Aptos" pitchFamily="34" charset="-122"/>
                <a:cs typeface="Aptos" pitchFamily="34" charset="-120"/>
              </a:rPr>
              <a:t>AGCP.ai runtime governance explainer</a:t>
            </a:r>
            <a:endParaRPr lang="en-US" sz="850" dirty="0"/>
          </a:p>
        </p:txBody>
      </p:sp>
      <p:sp>
        <p:nvSpPr>
          <p:cNvPr id="24" name="Text 21"/>
          <p:cNvSpPr/>
          <p:nvPr/>
        </p:nvSpPr>
        <p:spPr>
          <a:xfrm>
            <a:off x="11201400" y="6473952"/>
            <a:ext cx="411480" cy="201168"/>
          </a:xfrm>
          <a:prstGeom prst="rect">
            <a:avLst/>
          </a:prstGeom>
          <a:noFill/>
          <a:ln/>
        </p:spPr>
        <p:txBody>
          <a:bodyPr wrap="square" lIns="508" tIns="508" rIns="508" bIns="508" rtlCol="0" anchor="ctr"/>
          <a:lstStyle/>
          <a:p>
            <a:pPr marL="0" indent="0" algn="r">
              <a:buNone/>
            </a:pPr>
            <a:r>
              <a:rPr lang="en-US" sz="950" b="1" dirty="0">
                <a:solidFill>
                  <a:srgbClr val="576879"/>
                </a:solidFill>
                <a:latin typeface="Aptos" pitchFamily="34" charset="0"/>
                <a:ea typeface="Aptos" pitchFamily="34" charset="-122"/>
                <a:cs typeface="Aptos" pitchFamily="34" charset="-120"/>
              </a:rPr>
              <a:t>05</a:t>
            </a:r>
            <a:endParaRPr lang="en-US" sz="950" dirty="0"/>
          </a:p>
        </p:txBody>
      </p:sp>
      <p:pic>
        <p:nvPicPr>
          <p:cNvPr id="25" name="Narration_Audio_005">
            <a:hlinkClick r:id="" action="ppaction://media"/>
            <a:extLst>
              <a:ext uri="{FF2B5EF4-FFF2-40B4-BE49-F238E27FC236}">
                <a16:creationId xmlns:a16="http://schemas.microsoft.com/office/drawing/2014/main" id="{6FD99A04-B8E8-A82F-9480-41406C756404}"/>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938000" y="6604000"/>
            <a:ext cx="177800" cy="1778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Click="0" advTm="45256"/>
    </mc:Choice>
    <mc:Fallback xmlns="">
      <p:transition spd="slow" advClick="0" advTm="45256"/>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5"/>
                                        </p:tgtEl>
                                      </p:cBhvr>
                                    </p:cmd>
                                  </p:childTnLst>
                                </p:cTn>
                              </p:par>
                              <p:par>
                                <p:cTn id="7" presetID="1" presetClass="mediacall" presetSubtype="0" fill="hold" nodeType="withEffect">
                                  <p:stCondLst>
                                    <p:cond delay="0"/>
                                  </p:stCondLst>
                                  <p:childTnLst>
                                    <p:cmd type="call" cmd="playFrom(0.0)">
                                      <p:cBhvr>
                                        <p:cTn id="8" dur="44256" fill="hold"/>
                                        <p:tgtEl>
                                          <p:spTgt spid="2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9" fill="hold" display="0">
                  <p:stCondLst>
                    <p:cond delay="indefinite"/>
                  </p:stCondLst>
                  <p:endCondLst>
                    <p:cond evt="onStopAudio" delay="0">
                      <p:tgtEl>
                        <p:sldTgt/>
                      </p:tgtEl>
                    </p:cond>
                  </p:endCondLst>
                </p:cTn>
                <p:tgtEl>
                  <p:spTgt spid="25"/>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91440"/>
          </a:xfrm>
          <a:prstGeom prst="rect">
            <a:avLst/>
          </a:prstGeom>
          <a:solidFill>
            <a:srgbClr val="00A7E1"/>
          </a:solidFill>
          <a:ln w="12700">
            <a:solidFill>
              <a:srgbClr val="00A7E1"/>
            </a:solidFill>
            <a:prstDash val="solid"/>
          </a:ln>
        </p:spPr>
      </p:sp>
      <p:sp>
        <p:nvSpPr>
          <p:cNvPr id="3" name="Text 1"/>
          <p:cNvSpPr/>
          <p:nvPr/>
        </p:nvSpPr>
        <p:spPr>
          <a:xfrm>
            <a:off x="566928" y="329184"/>
            <a:ext cx="6858000" cy="219456"/>
          </a:xfrm>
          <a:prstGeom prst="rect">
            <a:avLst/>
          </a:prstGeom>
          <a:noFill/>
          <a:ln/>
        </p:spPr>
        <p:txBody>
          <a:bodyPr wrap="square" lIns="762" tIns="762" rIns="762" bIns="762" rtlCol="0" anchor="ctr">
            <a:normAutofit/>
          </a:bodyPr>
          <a:lstStyle/>
          <a:p>
            <a:pPr marL="0" indent="0">
              <a:buNone/>
            </a:pPr>
            <a:r>
              <a:rPr lang="en-US" sz="850" b="1" dirty="0">
                <a:solidFill>
                  <a:srgbClr val="008BD2"/>
                </a:solidFill>
                <a:latin typeface="Aptos" pitchFamily="34" charset="0"/>
                <a:ea typeface="Aptos" pitchFamily="34" charset="-122"/>
                <a:cs typeface="Aptos" pitchFamily="34" charset="-120"/>
              </a:rPr>
              <a:t>FROM INTENT TO EFFECT</a:t>
            </a:r>
            <a:endParaRPr lang="en-US" sz="850" dirty="0"/>
          </a:p>
        </p:txBody>
      </p:sp>
      <p:sp>
        <p:nvSpPr>
          <p:cNvPr id="4" name="Text 2"/>
          <p:cNvSpPr/>
          <p:nvPr/>
        </p:nvSpPr>
        <p:spPr>
          <a:xfrm>
            <a:off x="566928" y="603504"/>
            <a:ext cx="8732520" cy="530352"/>
          </a:xfrm>
          <a:prstGeom prst="rect">
            <a:avLst/>
          </a:prstGeom>
          <a:noFill/>
          <a:ln/>
        </p:spPr>
        <p:txBody>
          <a:bodyPr wrap="square" lIns="762" tIns="762" rIns="762" bIns="762" rtlCol="0" anchor="ctr">
            <a:normAutofit/>
          </a:bodyPr>
          <a:lstStyle/>
          <a:p>
            <a:pPr marL="0" indent="0">
              <a:buNone/>
            </a:pPr>
            <a:r>
              <a:rPr lang="en-US" sz="2800" b="1" dirty="0">
                <a:solidFill>
                  <a:srgbClr val="0C1B2A"/>
                </a:solidFill>
                <a:latin typeface="Aptos Display" pitchFamily="34" charset="0"/>
                <a:ea typeface="Aptos Display" pitchFamily="34" charset="-122"/>
                <a:cs typeface="Aptos Display" pitchFamily="34" charset="-120"/>
              </a:rPr>
              <a:t>The governed execution lifecycle</a:t>
            </a:r>
            <a:endParaRPr lang="en-US" sz="2800" dirty="0"/>
          </a:p>
        </p:txBody>
      </p:sp>
      <p:pic>
        <p:nvPicPr>
          <p:cNvPr id="5" name="Image 0" descr="/mnt/data/ghostwriter_images/web_context/web_image_737e4f36f7da.png"/>
          <p:cNvPicPr>
            <a:picLocks noChangeAspect="1"/>
          </p:cNvPicPr>
          <p:nvPr/>
        </p:nvPicPr>
        <p:blipFill>
          <a:blip r:embed="rId5"/>
          <a:stretch>
            <a:fillRect/>
          </a:stretch>
        </p:blipFill>
        <p:spPr>
          <a:xfrm>
            <a:off x="9829800" y="201168"/>
            <a:ext cx="1783080" cy="713232"/>
          </a:xfrm>
          <a:prstGeom prst="rect">
            <a:avLst/>
          </a:prstGeom>
        </p:spPr>
      </p:pic>
      <p:sp>
        <p:nvSpPr>
          <p:cNvPr id="6" name="Shape 3"/>
          <p:cNvSpPr/>
          <p:nvPr/>
        </p:nvSpPr>
        <p:spPr>
          <a:xfrm>
            <a:off x="621792" y="2313432"/>
            <a:ext cx="1810512" cy="1316736"/>
          </a:xfrm>
          <a:prstGeom prst="roundRect">
            <a:avLst>
              <a:gd name="adj" fmla="val 5556"/>
            </a:avLst>
          </a:prstGeom>
          <a:solidFill>
            <a:srgbClr val="EAF5FC"/>
          </a:solidFill>
          <a:ln w="15240">
            <a:solidFill>
              <a:srgbClr val="005EA8"/>
            </a:solidFill>
            <a:prstDash val="solid"/>
          </a:ln>
        </p:spPr>
      </p:sp>
      <p:sp>
        <p:nvSpPr>
          <p:cNvPr id="7" name="Text 4"/>
          <p:cNvSpPr/>
          <p:nvPr/>
        </p:nvSpPr>
        <p:spPr>
          <a:xfrm>
            <a:off x="786384" y="2505456"/>
            <a:ext cx="1481328" cy="237744"/>
          </a:xfrm>
          <a:prstGeom prst="rect">
            <a:avLst/>
          </a:prstGeom>
          <a:noFill/>
          <a:ln/>
        </p:spPr>
        <p:txBody>
          <a:bodyPr wrap="square" lIns="635" tIns="635" rIns="635" bIns="635" rtlCol="0" anchor="ctr">
            <a:normAutofit/>
          </a:bodyPr>
          <a:lstStyle/>
          <a:p>
            <a:pPr marL="0" indent="0" algn="ctr">
              <a:buNone/>
            </a:pPr>
            <a:r>
              <a:rPr lang="en-US" sz="1320" b="1" dirty="0">
                <a:solidFill>
                  <a:srgbClr val="0C1B2A"/>
                </a:solidFill>
              </a:rPr>
              <a:t>1. Proposal</a:t>
            </a:r>
            <a:endParaRPr lang="en-US" sz="1320" dirty="0"/>
          </a:p>
        </p:txBody>
      </p:sp>
      <p:sp>
        <p:nvSpPr>
          <p:cNvPr id="8" name="Text 5"/>
          <p:cNvSpPr/>
          <p:nvPr/>
        </p:nvSpPr>
        <p:spPr>
          <a:xfrm>
            <a:off x="786384" y="2907792"/>
            <a:ext cx="1499616" cy="475488"/>
          </a:xfrm>
          <a:prstGeom prst="rect">
            <a:avLst/>
          </a:prstGeom>
          <a:noFill/>
          <a:ln/>
        </p:spPr>
        <p:txBody>
          <a:bodyPr wrap="square" lIns="1397" tIns="1397" rIns="1397" bIns="1397" rtlCol="0" anchor="ctr">
            <a:normAutofit/>
          </a:bodyPr>
          <a:lstStyle/>
          <a:p>
            <a:pPr marL="0" indent="0" algn="ctr">
              <a:buNone/>
            </a:pPr>
            <a:r>
              <a:rPr lang="en-US" sz="850" dirty="0">
                <a:solidFill>
                  <a:srgbClr val="576879"/>
                </a:solidFill>
              </a:rPr>
              <a:t>Normalize action, target, and intended effect</a:t>
            </a:r>
            <a:endParaRPr lang="en-US" sz="850" dirty="0"/>
          </a:p>
        </p:txBody>
      </p:sp>
      <p:sp>
        <p:nvSpPr>
          <p:cNvPr id="9" name="Shape 6"/>
          <p:cNvSpPr/>
          <p:nvPr/>
        </p:nvSpPr>
        <p:spPr>
          <a:xfrm>
            <a:off x="2432304" y="2971800"/>
            <a:ext cx="89154" cy="0"/>
          </a:xfrm>
          <a:prstGeom prst="line">
            <a:avLst/>
          </a:prstGeom>
          <a:noFill/>
          <a:ln w="11430">
            <a:solidFill>
              <a:srgbClr val="C7D6E2"/>
            </a:solidFill>
            <a:prstDash val="solid"/>
            <a:tailEnd type="triangle"/>
          </a:ln>
        </p:spPr>
      </p:sp>
      <p:sp>
        <p:nvSpPr>
          <p:cNvPr id="10" name="Shape 7"/>
          <p:cNvSpPr/>
          <p:nvPr/>
        </p:nvSpPr>
        <p:spPr>
          <a:xfrm>
            <a:off x="2551176" y="2313432"/>
            <a:ext cx="1810512" cy="1316736"/>
          </a:xfrm>
          <a:prstGeom prst="roundRect">
            <a:avLst>
              <a:gd name="adj" fmla="val 5556"/>
            </a:avLst>
          </a:prstGeom>
          <a:solidFill>
            <a:srgbClr val="E8F8FD"/>
          </a:solidFill>
          <a:ln w="15240">
            <a:solidFill>
              <a:srgbClr val="008BD2"/>
            </a:solidFill>
            <a:prstDash val="solid"/>
          </a:ln>
        </p:spPr>
      </p:sp>
      <p:sp>
        <p:nvSpPr>
          <p:cNvPr id="11" name="Text 8"/>
          <p:cNvSpPr/>
          <p:nvPr/>
        </p:nvSpPr>
        <p:spPr>
          <a:xfrm>
            <a:off x="2715768" y="2505456"/>
            <a:ext cx="1481328" cy="237744"/>
          </a:xfrm>
          <a:prstGeom prst="rect">
            <a:avLst/>
          </a:prstGeom>
          <a:noFill/>
          <a:ln/>
        </p:spPr>
        <p:txBody>
          <a:bodyPr wrap="square" lIns="635" tIns="635" rIns="635" bIns="635" rtlCol="0" anchor="ctr">
            <a:normAutofit/>
          </a:bodyPr>
          <a:lstStyle/>
          <a:p>
            <a:pPr marL="0" indent="0" algn="ctr">
              <a:buNone/>
            </a:pPr>
            <a:r>
              <a:rPr lang="en-US" sz="1320" b="1" dirty="0">
                <a:solidFill>
                  <a:srgbClr val="0C1B2A"/>
                </a:solidFill>
              </a:rPr>
              <a:t>2. Context</a:t>
            </a:r>
            <a:endParaRPr lang="en-US" sz="1320" dirty="0"/>
          </a:p>
        </p:txBody>
      </p:sp>
      <p:sp>
        <p:nvSpPr>
          <p:cNvPr id="12" name="Text 9"/>
          <p:cNvSpPr/>
          <p:nvPr/>
        </p:nvSpPr>
        <p:spPr>
          <a:xfrm>
            <a:off x="2715768" y="2907792"/>
            <a:ext cx="1499616" cy="475488"/>
          </a:xfrm>
          <a:prstGeom prst="rect">
            <a:avLst/>
          </a:prstGeom>
          <a:noFill/>
          <a:ln/>
        </p:spPr>
        <p:txBody>
          <a:bodyPr wrap="square" lIns="1397" tIns="1397" rIns="1397" bIns="1397" rtlCol="0" anchor="ctr">
            <a:normAutofit/>
          </a:bodyPr>
          <a:lstStyle/>
          <a:p>
            <a:pPr marL="0" indent="0" algn="ctr">
              <a:buNone/>
            </a:pPr>
            <a:r>
              <a:rPr lang="en-US" sz="850" dirty="0">
                <a:solidFill>
                  <a:srgbClr val="576879"/>
                </a:solidFill>
              </a:rPr>
              <a:t>Bind identity, lineage, policy, and evidence refs</a:t>
            </a:r>
            <a:endParaRPr lang="en-US" sz="850" dirty="0"/>
          </a:p>
        </p:txBody>
      </p:sp>
      <p:sp>
        <p:nvSpPr>
          <p:cNvPr id="13" name="Shape 10"/>
          <p:cNvSpPr/>
          <p:nvPr/>
        </p:nvSpPr>
        <p:spPr>
          <a:xfrm>
            <a:off x="4361688" y="2971800"/>
            <a:ext cx="89154" cy="0"/>
          </a:xfrm>
          <a:prstGeom prst="line">
            <a:avLst/>
          </a:prstGeom>
          <a:noFill/>
          <a:ln w="11430">
            <a:solidFill>
              <a:srgbClr val="C7D6E2"/>
            </a:solidFill>
            <a:prstDash val="solid"/>
            <a:tailEnd type="triangle"/>
          </a:ln>
        </p:spPr>
      </p:sp>
      <p:sp>
        <p:nvSpPr>
          <p:cNvPr id="14" name="Shape 11"/>
          <p:cNvSpPr/>
          <p:nvPr/>
        </p:nvSpPr>
        <p:spPr>
          <a:xfrm>
            <a:off x="4480560" y="2313432"/>
            <a:ext cx="1810512" cy="1316736"/>
          </a:xfrm>
          <a:prstGeom prst="roundRect">
            <a:avLst>
              <a:gd name="adj" fmla="val 5556"/>
            </a:avLst>
          </a:prstGeom>
          <a:solidFill>
            <a:srgbClr val="EAF7EE"/>
          </a:solidFill>
          <a:ln w="15240">
            <a:solidFill>
              <a:srgbClr val="2F8F46"/>
            </a:solidFill>
            <a:prstDash val="solid"/>
          </a:ln>
        </p:spPr>
      </p:sp>
      <p:sp>
        <p:nvSpPr>
          <p:cNvPr id="15" name="Text 12"/>
          <p:cNvSpPr/>
          <p:nvPr/>
        </p:nvSpPr>
        <p:spPr>
          <a:xfrm>
            <a:off x="4645152" y="2505456"/>
            <a:ext cx="1481328" cy="237744"/>
          </a:xfrm>
          <a:prstGeom prst="rect">
            <a:avLst/>
          </a:prstGeom>
          <a:noFill/>
          <a:ln/>
        </p:spPr>
        <p:txBody>
          <a:bodyPr wrap="square" lIns="635" tIns="635" rIns="635" bIns="635" rtlCol="0" anchor="ctr">
            <a:normAutofit/>
          </a:bodyPr>
          <a:lstStyle/>
          <a:p>
            <a:pPr marL="0" indent="0" algn="ctr">
              <a:buNone/>
            </a:pPr>
            <a:r>
              <a:rPr lang="en-US" sz="1320" b="1" dirty="0">
                <a:solidFill>
                  <a:srgbClr val="0C1B2A"/>
                </a:solidFill>
              </a:rPr>
              <a:t>3. Canonical state</a:t>
            </a:r>
            <a:endParaRPr lang="en-US" sz="1320" dirty="0"/>
          </a:p>
        </p:txBody>
      </p:sp>
      <p:sp>
        <p:nvSpPr>
          <p:cNvPr id="16" name="Text 13"/>
          <p:cNvSpPr/>
          <p:nvPr/>
        </p:nvSpPr>
        <p:spPr>
          <a:xfrm>
            <a:off x="4645152" y="2907792"/>
            <a:ext cx="1499616" cy="475488"/>
          </a:xfrm>
          <a:prstGeom prst="rect">
            <a:avLst/>
          </a:prstGeom>
          <a:noFill/>
          <a:ln/>
        </p:spPr>
        <p:txBody>
          <a:bodyPr wrap="square" lIns="1397" tIns="1397" rIns="1397" bIns="1397" rtlCol="0" anchor="ctr">
            <a:normAutofit/>
          </a:bodyPr>
          <a:lstStyle/>
          <a:p>
            <a:pPr marL="0" indent="0" algn="ctr">
              <a:buNone/>
            </a:pPr>
            <a:r>
              <a:rPr lang="en-US" sz="850" dirty="0">
                <a:solidFill>
                  <a:srgbClr val="576879"/>
                </a:solidFill>
              </a:rPr>
              <a:t>Resolve authoritative governance reality</a:t>
            </a:r>
            <a:endParaRPr lang="en-US" sz="850" dirty="0"/>
          </a:p>
        </p:txBody>
      </p:sp>
      <p:sp>
        <p:nvSpPr>
          <p:cNvPr id="17" name="Shape 14"/>
          <p:cNvSpPr/>
          <p:nvPr/>
        </p:nvSpPr>
        <p:spPr>
          <a:xfrm>
            <a:off x="6291072" y="2971800"/>
            <a:ext cx="89154" cy="0"/>
          </a:xfrm>
          <a:prstGeom prst="line">
            <a:avLst/>
          </a:prstGeom>
          <a:noFill/>
          <a:ln w="11430">
            <a:solidFill>
              <a:srgbClr val="C7D6E2"/>
            </a:solidFill>
            <a:prstDash val="solid"/>
            <a:tailEnd type="triangle"/>
          </a:ln>
        </p:spPr>
      </p:sp>
      <p:sp>
        <p:nvSpPr>
          <p:cNvPr id="18" name="Shape 15"/>
          <p:cNvSpPr/>
          <p:nvPr/>
        </p:nvSpPr>
        <p:spPr>
          <a:xfrm>
            <a:off x="6409944" y="2313432"/>
            <a:ext cx="1810512" cy="1316736"/>
          </a:xfrm>
          <a:prstGeom prst="roundRect">
            <a:avLst>
              <a:gd name="adj" fmla="val 5556"/>
            </a:avLst>
          </a:prstGeom>
          <a:solidFill>
            <a:srgbClr val="FFF8E2"/>
          </a:solidFill>
          <a:ln w="15240">
            <a:solidFill>
              <a:srgbClr val="D9A31A"/>
            </a:solidFill>
            <a:prstDash val="solid"/>
          </a:ln>
        </p:spPr>
      </p:sp>
      <p:sp>
        <p:nvSpPr>
          <p:cNvPr id="19" name="Text 16"/>
          <p:cNvSpPr/>
          <p:nvPr/>
        </p:nvSpPr>
        <p:spPr>
          <a:xfrm>
            <a:off x="6574536" y="2505456"/>
            <a:ext cx="1481328" cy="237744"/>
          </a:xfrm>
          <a:prstGeom prst="rect">
            <a:avLst/>
          </a:prstGeom>
          <a:noFill/>
          <a:ln/>
        </p:spPr>
        <p:txBody>
          <a:bodyPr wrap="square" lIns="635" tIns="635" rIns="635" bIns="635" rtlCol="0" anchor="ctr">
            <a:normAutofit/>
          </a:bodyPr>
          <a:lstStyle/>
          <a:p>
            <a:pPr marL="0" indent="0" algn="ctr">
              <a:buNone/>
            </a:pPr>
            <a:r>
              <a:rPr lang="en-US" sz="1320" b="1" dirty="0">
                <a:solidFill>
                  <a:srgbClr val="0C1B2A"/>
                </a:solidFill>
              </a:rPr>
              <a:t>4. Evaluate</a:t>
            </a:r>
            <a:endParaRPr lang="en-US" sz="1320" dirty="0"/>
          </a:p>
        </p:txBody>
      </p:sp>
      <p:sp>
        <p:nvSpPr>
          <p:cNvPr id="20" name="Text 17"/>
          <p:cNvSpPr/>
          <p:nvPr/>
        </p:nvSpPr>
        <p:spPr>
          <a:xfrm>
            <a:off x="6574536" y="2907792"/>
            <a:ext cx="1499616" cy="475488"/>
          </a:xfrm>
          <a:prstGeom prst="rect">
            <a:avLst/>
          </a:prstGeom>
          <a:noFill/>
          <a:ln/>
        </p:spPr>
        <p:txBody>
          <a:bodyPr wrap="square" lIns="1397" tIns="1397" rIns="1397" bIns="1397" rtlCol="0" anchor="ctr">
            <a:normAutofit/>
          </a:bodyPr>
          <a:lstStyle/>
          <a:p>
            <a:pPr marL="0" indent="0" algn="ctr">
              <a:buNone/>
            </a:pPr>
            <a:r>
              <a:rPr lang="en-US" sz="850" dirty="0">
                <a:solidFill>
                  <a:srgbClr val="576879"/>
                </a:solidFill>
              </a:rPr>
              <a:t>Apply policy, invariants, risk, and current conditions</a:t>
            </a:r>
            <a:endParaRPr lang="en-US" sz="850" dirty="0"/>
          </a:p>
        </p:txBody>
      </p:sp>
      <p:sp>
        <p:nvSpPr>
          <p:cNvPr id="21" name="Shape 18"/>
          <p:cNvSpPr/>
          <p:nvPr/>
        </p:nvSpPr>
        <p:spPr>
          <a:xfrm>
            <a:off x="8220456" y="2971800"/>
            <a:ext cx="89154" cy="0"/>
          </a:xfrm>
          <a:prstGeom prst="line">
            <a:avLst/>
          </a:prstGeom>
          <a:noFill/>
          <a:ln w="11430">
            <a:solidFill>
              <a:srgbClr val="C7D6E2"/>
            </a:solidFill>
            <a:prstDash val="solid"/>
            <a:tailEnd type="triangle"/>
          </a:ln>
        </p:spPr>
      </p:sp>
      <p:sp>
        <p:nvSpPr>
          <p:cNvPr id="22" name="Shape 19"/>
          <p:cNvSpPr/>
          <p:nvPr/>
        </p:nvSpPr>
        <p:spPr>
          <a:xfrm>
            <a:off x="8339328" y="2313432"/>
            <a:ext cx="1810512" cy="1316736"/>
          </a:xfrm>
          <a:prstGeom prst="roundRect">
            <a:avLst>
              <a:gd name="adj" fmla="val 5556"/>
            </a:avLst>
          </a:prstGeom>
          <a:solidFill>
            <a:srgbClr val="FFF0E7"/>
          </a:solidFill>
          <a:ln w="15240">
            <a:solidFill>
              <a:srgbClr val="E8752A"/>
            </a:solidFill>
            <a:prstDash val="solid"/>
          </a:ln>
        </p:spPr>
      </p:sp>
      <p:sp>
        <p:nvSpPr>
          <p:cNvPr id="23" name="Text 20"/>
          <p:cNvSpPr/>
          <p:nvPr/>
        </p:nvSpPr>
        <p:spPr>
          <a:xfrm>
            <a:off x="8503920" y="2505456"/>
            <a:ext cx="1481328" cy="237744"/>
          </a:xfrm>
          <a:prstGeom prst="rect">
            <a:avLst/>
          </a:prstGeom>
          <a:noFill/>
          <a:ln/>
        </p:spPr>
        <p:txBody>
          <a:bodyPr wrap="square" lIns="635" tIns="635" rIns="635" bIns="635" rtlCol="0" anchor="ctr">
            <a:normAutofit/>
          </a:bodyPr>
          <a:lstStyle/>
          <a:p>
            <a:pPr marL="0" indent="0" algn="ctr">
              <a:buNone/>
            </a:pPr>
            <a:r>
              <a:rPr lang="en-US" sz="1320" b="1" dirty="0">
                <a:solidFill>
                  <a:srgbClr val="0C1B2A"/>
                </a:solidFill>
              </a:rPr>
              <a:t>5. Commit / refuse</a:t>
            </a:r>
            <a:endParaRPr lang="en-US" sz="1320" dirty="0"/>
          </a:p>
        </p:txBody>
      </p:sp>
      <p:sp>
        <p:nvSpPr>
          <p:cNvPr id="24" name="Text 21"/>
          <p:cNvSpPr/>
          <p:nvPr/>
        </p:nvSpPr>
        <p:spPr>
          <a:xfrm>
            <a:off x="8503920" y="2907792"/>
            <a:ext cx="1499616" cy="475488"/>
          </a:xfrm>
          <a:prstGeom prst="rect">
            <a:avLst/>
          </a:prstGeom>
          <a:noFill/>
          <a:ln/>
        </p:spPr>
        <p:txBody>
          <a:bodyPr wrap="square" lIns="1397" tIns="1397" rIns="1397" bIns="1397" rtlCol="0" anchor="ctr">
            <a:normAutofit/>
          </a:bodyPr>
          <a:lstStyle/>
          <a:p>
            <a:pPr marL="0" indent="0" algn="ctr">
              <a:buNone/>
            </a:pPr>
            <a:r>
              <a:rPr lang="en-US" sz="850" dirty="0">
                <a:solidFill>
                  <a:srgbClr val="576879"/>
                </a:solidFill>
              </a:rPr>
              <a:t>Permit, escalate, or structurally refuse</a:t>
            </a:r>
            <a:endParaRPr lang="en-US" sz="850" dirty="0"/>
          </a:p>
        </p:txBody>
      </p:sp>
      <p:sp>
        <p:nvSpPr>
          <p:cNvPr id="25" name="Shape 22"/>
          <p:cNvSpPr/>
          <p:nvPr/>
        </p:nvSpPr>
        <p:spPr>
          <a:xfrm>
            <a:off x="10149840" y="2971800"/>
            <a:ext cx="89154" cy="0"/>
          </a:xfrm>
          <a:prstGeom prst="line">
            <a:avLst/>
          </a:prstGeom>
          <a:noFill/>
          <a:ln w="11430">
            <a:solidFill>
              <a:srgbClr val="C7D6E2"/>
            </a:solidFill>
            <a:prstDash val="solid"/>
            <a:tailEnd type="triangle"/>
          </a:ln>
        </p:spPr>
      </p:sp>
      <p:sp>
        <p:nvSpPr>
          <p:cNvPr id="26" name="Shape 23"/>
          <p:cNvSpPr/>
          <p:nvPr/>
        </p:nvSpPr>
        <p:spPr>
          <a:xfrm>
            <a:off x="10268712" y="2313432"/>
            <a:ext cx="1810512" cy="1316736"/>
          </a:xfrm>
          <a:prstGeom prst="roundRect">
            <a:avLst>
              <a:gd name="adj" fmla="val 5556"/>
            </a:avLst>
          </a:prstGeom>
          <a:solidFill>
            <a:srgbClr val="EAF5FC"/>
          </a:solidFill>
          <a:ln w="15240">
            <a:solidFill>
              <a:srgbClr val="002B5C"/>
            </a:solidFill>
            <a:prstDash val="solid"/>
          </a:ln>
        </p:spPr>
      </p:sp>
      <p:sp>
        <p:nvSpPr>
          <p:cNvPr id="27" name="Text 24"/>
          <p:cNvSpPr/>
          <p:nvPr/>
        </p:nvSpPr>
        <p:spPr>
          <a:xfrm>
            <a:off x="10433304" y="2505456"/>
            <a:ext cx="1481328" cy="237744"/>
          </a:xfrm>
          <a:prstGeom prst="rect">
            <a:avLst/>
          </a:prstGeom>
          <a:noFill/>
          <a:ln/>
        </p:spPr>
        <p:txBody>
          <a:bodyPr wrap="square" lIns="635" tIns="635" rIns="635" bIns="635" rtlCol="0" anchor="ctr">
            <a:normAutofit/>
          </a:bodyPr>
          <a:lstStyle/>
          <a:p>
            <a:pPr marL="0" indent="0" algn="ctr">
              <a:buNone/>
            </a:pPr>
            <a:r>
              <a:rPr lang="en-US" sz="1320" b="1" dirty="0">
                <a:solidFill>
                  <a:srgbClr val="0C1B2A"/>
                </a:solidFill>
              </a:rPr>
              <a:t>6. Receipt</a:t>
            </a:r>
            <a:endParaRPr lang="en-US" sz="1320" dirty="0"/>
          </a:p>
        </p:txBody>
      </p:sp>
      <p:sp>
        <p:nvSpPr>
          <p:cNvPr id="28" name="Text 25"/>
          <p:cNvSpPr/>
          <p:nvPr/>
        </p:nvSpPr>
        <p:spPr>
          <a:xfrm>
            <a:off x="10433304" y="2907792"/>
            <a:ext cx="1499616" cy="475488"/>
          </a:xfrm>
          <a:prstGeom prst="rect">
            <a:avLst/>
          </a:prstGeom>
          <a:noFill/>
          <a:ln/>
        </p:spPr>
        <p:txBody>
          <a:bodyPr wrap="square" lIns="1397" tIns="1397" rIns="1397" bIns="1397" rtlCol="0" anchor="ctr">
            <a:normAutofit/>
          </a:bodyPr>
          <a:lstStyle/>
          <a:p>
            <a:pPr marL="0" indent="0" algn="ctr">
              <a:buNone/>
            </a:pPr>
            <a:r>
              <a:rPr lang="en-US" sz="850" dirty="0">
                <a:solidFill>
                  <a:srgbClr val="576879"/>
                </a:solidFill>
              </a:rPr>
              <a:t>Preserve replayable evidence of decision and outcome</a:t>
            </a:r>
            <a:endParaRPr lang="en-US" sz="850" dirty="0"/>
          </a:p>
        </p:txBody>
      </p:sp>
      <p:sp>
        <p:nvSpPr>
          <p:cNvPr id="29" name="Text 26"/>
          <p:cNvSpPr/>
          <p:nvPr/>
        </p:nvSpPr>
        <p:spPr>
          <a:xfrm>
            <a:off x="707366" y="4123944"/>
            <a:ext cx="10631194" cy="740664"/>
          </a:xfrm>
          <a:prstGeom prst="rect">
            <a:avLst/>
          </a:prstGeom>
          <a:noFill/>
          <a:ln/>
        </p:spPr>
        <p:txBody>
          <a:bodyPr wrap="square" lIns="1016" tIns="1016" rIns="1016" bIns="1016" rtlCol="0" anchor="ctr">
            <a:normAutofit/>
          </a:bodyPr>
          <a:lstStyle/>
          <a:p>
            <a:pPr marL="0" indent="0" algn="ctr">
              <a:buNone/>
            </a:pPr>
            <a:r>
              <a:rPr lang="en-US" sz="1950" b="1" dirty="0">
                <a:solidFill>
                  <a:srgbClr val="2F8F46"/>
                </a:solidFill>
              </a:rPr>
              <a:t>Runtime governance turns the execution path into a governed state transition, </a:t>
            </a:r>
          </a:p>
          <a:p>
            <a:pPr marL="0" indent="0" algn="ctr">
              <a:buNone/>
            </a:pPr>
            <a:r>
              <a:rPr lang="en-US" sz="1950" b="1" dirty="0">
                <a:solidFill>
                  <a:srgbClr val="2F8F46"/>
                </a:solidFill>
              </a:rPr>
              <a:t>not a blind tool call.</a:t>
            </a:r>
            <a:endParaRPr lang="en-US" sz="1950" dirty="0"/>
          </a:p>
        </p:txBody>
      </p:sp>
      <p:sp>
        <p:nvSpPr>
          <p:cNvPr id="30" name="Text 27"/>
          <p:cNvSpPr/>
          <p:nvPr/>
        </p:nvSpPr>
        <p:spPr>
          <a:xfrm>
            <a:off x="1417320" y="5010912"/>
            <a:ext cx="9372600" cy="274320"/>
          </a:xfrm>
          <a:prstGeom prst="rect">
            <a:avLst/>
          </a:prstGeom>
          <a:noFill/>
          <a:ln/>
        </p:spPr>
        <p:txBody>
          <a:bodyPr wrap="square" lIns="1016" tIns="1016" rIns="1016" bIns="1016" rtlCol="0" anchor="ctr">
            <a:normAutofit/>
          </a:bodyPr>
          <a:lstStyle/>
          <a:p>
            <a:pPr marL="0" indent="0" algn="ctr">
              <a:buNone/>
            </a:pPr>
            <a:r>
              <a:rPr lang="en-US" sz="1280" dirty="0">
                <a:solidFill>
                  <a:srgbClr val="576879"/>
                </a:solidFill>
              </a:rPr>
              <a:t>The key boundary is where a proposed transition is either refused, escalated, or committed into operational state.</a:t>
            </a:r>
            <a:endParaRPr lang="en-US" sz="1280" dirty="0"/>
          </a:p>
        </p:txBody>
      </p:sp>
      <p:sp>
        <p:nvSpPr>
          <p:cNvPr id="31" name="Text 28"/>
          <p:cNvSpPr/>
          <p:nvPr/>
        </p:nvSpPr>
        <p:spPr>
          <a:xfrm>
            <a:off x="566928" y="6492240"/>
            <a:ext cx="5120640" cy="182880"/>
          </a:xfrm>
          <a:prstGeom prst="rect">
            <a:avLst/>
          </a:prstGeom>
          <a:noFill/>
          <a:ln/>
        </p:spPr>
        <p:txBody>
          <a:bodyPr wrap="square" lIns="508" tIns="508" rIns="508" bIns="508" rtlCol="0" anchor="ctr">
            <a:normAutofit/>
          </a:bodyPr>
          <a:lstStyle/>
          <a:p>
            <a:pPr marL="0" indent="0">
              <a:buNone/>
            </a:pPr>
            <a:r>
              <a:rPr lang="en-US" sz="850" dirty="0">
                <a:solidFill>
                  <a:srgbClr val="576879"/>
                </a:solidFill>
                <a:latin typeface="Aptos" pitchFamily="34" charset="0"/>
                <a:ea typeface="Aptos" pitchFamily="34" charset="-122"/>
                <a:cs typeface="Aptos" pitchFamily="34" charset="-120"/>
              </a:rPr>
              <a:t>AGCP.ai runtime governance explainer</a:t>
            </a:r>
            <a:endParaRPr lang="en-US" sz="850" dirty="0"/>
          </a:p>
        </p:txBody>
      </p:sp>
      <p:sp>
        <p:nvSpPr>
          <p:cNvPr id="32" name="Text 29"/>
          <p:cNvSpPr/>
          <p:nvPr/>
        </p:nvSpPr>
        <p:spPr>
          <a:xfrm>
            <a:off x="11201400" y="6473952"/>
            <a:ext cx="411480" cy="201168"/>
          </a:xfrm>
          <a:prstGeom prst="rect">
            <a:avLst/>
          </a:prstGeom>
          <a:noFill/>
          <a:ln/>
        </p:spPr>
        <p:txBody>
          <a:bodyPr wrap="square" lIns="508" tIns="508" rIns="508" bIns="508" rtlCol="0" anchor="ctr"/>
          <a:lstStyle/>
          <a:p>
            <a:pPr marL="0" indent="0" algn="r">
              <a:buNone/>
            </a:pPr>
            <a:r>
              <a:rPr lang="en-US" sz="950" b="1" dirty="0">
                <a:solidFill>
                  <a:srgbClr val="576879"/>
                </a:solidFill>
                <a:latin typeface="Aptos" pitchFamily="34" charset="0"/>
                <a:ea typeface="Aptos" pitchFamily="34" charset="-122"/>
                <a:cs typeface="Aptos" pitchFamily="34" charset="-120"/>
              </a:rPr>
              <a:t>06</a:t>
            </a:r>
            <a:endParaRPr lang="en-US" sz="950" dirty="0"/>
          </a:p>
        </p:txBody>
      </p:sp>
      <p:pic>
        <p:nvPicPr>
          <p:cNvPr id="33" name="Narration_Audio_006">
            <a:hlinkClick r:id="" action="ppaction://media"/>
            <a:extLst>
              <a:ext uri="{FF2B5EF4-FFF2-40B4-BE49-F238E27FC236}">
                <a16:creationId xmlns:a16="http://schemas.microsoft.com/office/drawing/2014/main" id="{86F7245D-D867-7B4A-8ACA-4A4B940C2222}"/>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938000" y="6604000"/>
            <a:ext cx="177800" cy="1778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Click="0" advTm="47536"/>
    </mc:Choice>
    <mc:Fallback xmlns="">
      <p:transition spd="slow" advClick="0" advTm="47536"/>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3"/>
                                        </p:tgtEl>
                                      </p:cBhvr>
                                    </p:cmd>
                                  </p:childTnLst>
                                </p:cTn>
                              </p:par>
                              <p:par>
                                <p:cTn id="7" presetID="1" presetClass="mediacall" presetSubtype="0" fill="hold" nodeType="withEffect">
                                  <p:stCondLst>
                                    <p:cond delay="0"/>
                                  </p:stCondLst>
                                  <p:childTnLst>
                                    <p:cmd type="call" cmd="playFrom(0.0)">
                                      <p:cBhvr>
                                        <p:cTn id="8" dur="46536" fill="hold"/>
                                        <p:tgtEl>
                                          <p:spTgt spid="3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9" fill="hold" display="0">
                  <p:stCondLst>
                    <p:cond delay="indefinite"/>
                  </p:stCondLst>
                  <p:endCondLst>
                    <p:cond evt="onStopAudio" delay="0">
                      <p:tgtEl>
                        <p:sldTgt/>
                      </p:tgtEl>
                    </p:cond>
                  </p:endCondLst>
                </p:cTn>
                <p:tgtEl>
                  <p:spTgt spid="33"/>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91440"/>
          </a:xfrm>
          <a:prstGeom prst="rect">
            <a:avLst/>
          </a:prstGeom>
          <a:solidFill>
            <a:srgbClr val="00A7E1"/>
          </a:solidFill>
          <a:ln w="12700">
            <a:solidFill>
              <a:srgbClr val="00A7E1"/>
            </a:solidFill>
            <a:prstDash val="solid"/>
          </a:ln>
        </p:spPr>
      </p:sp>
      <p:sp>
        <p:nvSpPr>
          <p:cNvPr id="3" name="Text 1"/>
          <p:cNvSpPr/>
          <p:nvPr/>
        </p:nvSpPr>
        <p:spPr>
          <a:xfrm>
            <a:off x="566928" y="329184"/>
            <a:ext cx="6858000" cy="219456"/>
          </a:xfrm>
          <a:prstGeom prst="rect">
            <a:avLst/>
          </a:prstGeom>
          <a:noFill/>
          <a:ln/>
        </p:spPr>
        <p:txBody>
          <a:bodyPr wrap="square" lIns="762" tIns="762" rIns="762" bIns="762" rtlCol="0" anchor="ctr">
            <a:normAutofit/>
          </a:bodyPr>
          <a:lstStyle/>
          <a:p>
            <a:pPr marL="0" indent="0">
              <a:buNone/>
            </a:pPr>
            <a:r>
              <a:rPr lang="en-US" sz="850" b="1" dirty="0">
                <a:solidFill>
                  <a:srgbClr val="008BD2"/>
                </a:solidFill>
                <a:latin typeface="Aptos" pitchFamily="34" charset="0"/>
                <a:ea typeface="Aptos" pitchFamily="34" charset="-122"/>
                <a:cs typeface="Aptos" pitchFamily="34" charset="-120"/>
              </a:rPr>
              <a:t>HOW THE PIECES COMPOSE</a:t>
            </a:r>
            <a:endParaRPr lang="en-US" sz="850" dirty="0"/>
          </a:p>
        </p:txBody>
      </p:sp>
      <p:sp>
        <p:nvSpPr>
          <p:cNvPr id="4" name="Text 2"/>
          <p:cNvSpPr/>
          <p:nvPr/>
        </p:nvSpPr>
        <p:spPr>
          <a:xfrm>
            <a:off x="566928" y="603504"/>
            <a:ext cx="8732520" cy="530352"/>
          </a:xfrm>
          <a:prstGeom prst="rect">
            <a:avLst/>
          </a:prstGeom>
          <a:noFill/>
          <a:ln/>
        </p:spPr>
        <p:txBody>
          <a:bodyPr wrap="square" lIns="762" tIns="762" rIns="762" bIns="762" rtlCol="0" anchor="ctr">
            <a:normAutofit/>
          </a:bodyPr>
          <a:lstStyle/>
          <a:p>
            <a:pPr marL="0" indent="0">
              <a:buNone/>
            </a:pPr>
            <a:r>
              <a:rPr lang="en-US" sz="2800" b="1" dirty="0">
                <a:solidFill>
                  <a:srgbClr val="0C1B2A"/>
                </a:solidFill>
                <a:latin typeface="Aptos Display" pitchFamily="34" charset="0"/>
                <a:ea typeface="Aptos Display" pitchFamily="34" charset="-122"/>
                <a:cs typeface="Aptos Display" pitchFamily="34" charset="-120"/>
              </a:rPr>
              <a:t>Five operational primitives</a:t>
            </a:r>
            <a:endParaRPr lang="en-US" sz="2800" dirty="0"/>
          </a:p>
        </p:txBody>
      </p:sp>
      <p:pic>
        <p:nvPicPr>
          <p:cNvPr id="5" name="Image 0" descr="/mnt/data/ghostwriter_images/web_context/web_image_737e4f36f7da.png"/>
          <p:cNvPicPr>
            <a:picLocks noChangeAspect="1"/>
          </p:cNvPicPr>
          <p:nvPr/>
        </p:nvPicPr>
        <p:blipFill>
          <a:blip r:embed="rId5"/>
          <a:stretch>
            <a:fillRect/>
          </a:stretch>
        </p:blipFill>
        <p:spPr>
          <a:xfrm>
            <a:off x="9829800" y="201168"/>
            <a:ext cx="1783080" cy="713232"/>
          </a:xfrm>
          <a:prstGeom prst="rect">
            <a:avLst/>
          </a:prstGeom>
        </p:spPr>
      </p:pic>
      <p:sp>
        <p:nvSpPr>
          <p:cNvPr id="6" name="Shape 3"/>
          <p:cNvSpPr/>
          <p:nvPr/>
        </p:nvSpPr>
        <p:spPr>
          <a:xfrm>
            <a:off x="4919472" y="2898648"/>
            <a:ext cx="2331720" cy="960120"/>
          </a:xfrm>
          <a:prstGeom prst="ellipse">
            <a:avLst/>
          </a:prstGeom>
          <a:solidFill>
            <a:srgbClr val="EAF7EE"/>
          </a:solidFill>
          <a:ln w="19050">
            <a:solidFill>
              <a:srgbClr val="2F8F46"/>
            </a:solidFill>
            <a:prstDash val="solid"/>
          </a:ln>
          <a:effectLst>
            <a:outerShdw blurRad="19050" dist="8890" dir="2700000" algn="bl" rotWithShape="0">
              <a:srgbClr val="6B7A88">
                <a:alpha val="13000"/>
              </a:srgbClr>
            </a:outerShdw>
          </a:effectLst>
        </p:spPr>
      </p:sp>
      <p:sp>
        <p:nvSpPr>
          <p:cNvPr id="7" name="Text 4"/>
          <p:cNvSpPr/>
          <p:nvPr/>
        </p:nvSpPr>
        <p:spPr>
          <a:xfrm>
            <a:off x="5266944" y="3099816"/>
            <a:ext cx="1645920" cy="402336"/>
          </a:xfrm>
          <a:prstGeom prst="rect">
            <a:avLst/>
          </a:prstGeom>
          <a:noFill/>
          <a:ln/>
        </p:spPr>
        <p:txBody>
          <a:bodyPr wrap="square" lIns="1016" tIns="1016" rIns="1016" bIns="1016" rtlCol="0" anchor="ctr">
            <a:normAutofit lnSpcReduction="10000"/>
          </a:bodyPr>
          <a:lstStyle/>
          <a:p>
            <a:pPr marL="0" indent="0" algn="ctr">
              <a:buNone/>
            </a:pPr>
            <a:r>
              <a:rPr lang="en-US" sz="1450" b="1" dirty="0">
                <a:solidFill>
                  <a:srgbClr val="0C1B2A"/>
                </a:solidFill>
              </a:rPr>
              <a:t>Governed</a:t>
            </a:r>
            <a:endParaRPr lang="en-US" sz="1450" dirty="0"/>
          </a:p>
          <a:p>
            <a:pPr marL="0" indent="0" algn="ctr">
              <a:buNone/>
            </a:pPr>
            <a:r>
              <a:rPr lang="en-US" sz="1450" b="1" dirty="0">
                <a:solidFill>
                  <a:srgbClr val="0C1B2A"/>
                </a:solidFill>
              </a:rPr>
              <a:t>transition</a:t>
            </a:r>
            <a:endParaRPr lang="en-US" sz="1450" dirty="0"/>
          </a:p>
        </p:txBody>
      </p:sp>
      <p:sp>
        <p:nvSpPr>
          <p:cNvPr id="8" name="Text 5"/>
          <p:cNvSpPr/>
          <p:nvPr/>
        </p:nvSpPr>
        <p:spPr>
          <a:xfrm>
            <a:off x="877824" y="1481328"/>
            <a:ext cx="2971800" cy="914400"/>
          </a:xfrm>
          <a:prstGeom prst="rect">
            <a:avLst/>
          </a:prstGeom>
          <a:solidFill>
            <a:srgbClr val="EAF5FC"/>
          </a:solidFill>
          <a:ln w="15240">
            <a:solidFill>
              <a:srgbClr val="005EA8"/>
            </a:solidFill>
          </a:ln>
        </p:spPr>
        <p:txBody>
          <a:bodyPr wrap="square" lIns="2032" tIns="2032" rIns="2032" bIns="2032" rtlCol="0" anchor="ctr">
            <a:normAutofit/>
          </a:bodyPr>
          <a:lstStyle/>
          <a:p>
            <a:pPr marL="0" indent="0" algn="ctr">
              <a:buNone/>
            </a:pPr>
            <a:r>
              <a:rPr lang="en-US" sz="1140" b="1" dirty="0">
                <a:solidFill>
                  <a:srgbClr val="0C1B2A"/>
                </a:solidFill>
                <a:latin typeface="Aptos" pitchFamily="34" charset="0"/>
                <a:ea typeface="Aptos" pitchFamily="34" charset="-122"/>
                <a:cs typeface="Aptos" pitchFamily="34" charset="-120"/>
              </a:rPr>
              <a:t>Governed action proposal</a:t>
            </a:r>
            <a:endParaRPr lang="en-US" sz="1140" dirty="0"/>
          </a:p>
          <a:p>
            <a:pPr marL="0" indent="0" algn="ctr">
              <a:buNone/>
            </a:pPr>
            <a:r>
              <a:rPr lang="en-US" sz="1140" b="1" dirty="0">
                <a:solidFill>
                  <a:srgbClr val="0C1B2A"/>
                </a:solidFill>
                <a:latin typeface="Aptos" pitchFamily="34" charset="0"/>
                <a:ea typeface="Aptos" pitchFamily="34" charset="-122"/>
                <a:cs typeface="Aptos" pitchFamily="34" charset="-120"/>
              </a:rPr>
              <a:t>common object</a:t>
            </a:r>
            <a:endParaRPr lang="en-US" sz="1140" dirty="0"/>
          </a:p>
        </p:txBody>
      </p:sp>
      <p:sp>
        <p:nvSpPr>
          <p:cNvPr id="9" name="Text 6"/>
          <p:cNvSpPr/>
          <p:nvPr/>
        </p:nvSpPr>
        <p:spPr>
          <a:xfrm>
            <a:off x="4526280" y="1353312"/>
            <a:ext cx="3154680" cy="914400"/>
          </a:xfrm>
          <a:prstGeom prst="rect">
            <a:avLst/>
          </a:prstGeom>
          <a:solidFill>
            <a:srgbClr val="E8F8FD"/>
          </a:solidFill>
          <a:ln w="15240">
            <a:solidFill>
              <a:srgbClr val="008BD2"/>
            </a:solidFill>
          </a:ln>
        </p:spPr>
        <p:txBody>
          <a:bodyPr wrap="square" lIns="2032" tIns="2032" rIns="2032" bIns="2032" rtlCol="0" anchor="ctr">
            <a:normAutofit/>
          </a:bodyPr>
          <a:lstStyle/>
          <a:p>
            <a:pPr marL="0" indent="0" algn="ctr">
              <a:buNone/>
            </a:pPr>
            <a:r>
              <a:rPr lang="en-US" sz="1140" b="1" dirty="0">
                <a:solidFill>
                  <a:srgbClr val="0C1B2A"/>
                </a:solidFill>
                <a:latin typeface="Aptos" pitchFamily="34" charset="0"/>
                <a:ea typeface="Aptos" pitchFamily="34" charset="-122"/>
                <a:cs typeface="Aptos" pitchFamily="34" charset="-120"/>
              </a:rPr>
              <a:t>Governance context envelope</a:t>
            </a:r>
            <a:endParaRPr lang="en-US" sz="1140" dirty="0"/>
          </a:p>
          <a:p>
            <a:pPr marL="0" indent="0" algn="ctr">
              <a:buNone/>
            </a:pPr>
            <a:r>
              <a:rPr lang="en-US" sz="1140" b="1" dirty="0">
                <a:solidFill>
                  <a:srgbClr val="0C1B2A"/>
                </a:solidFill>
                <a:latin typeface="Aptos" pitchFamily="34" charset="0"/>
                <a:ea typeface="Aptos" pitchFamily="34" charset="-122"/>
                <a:cs typeface="Aptos" pitchFamily="34" charset="-120"/>
              </a:rPr>
              <a:t>lineage without authority collapse</a:t>
            </a:r>
            <a:endParaRPr lang="en-US" sz="1140" dirty="0"/>
          </a:p>
        </p:txBody>
      </p:sp>
      <p:sp>
        <p:nvSpPr>
          <p:cNvPr id="10" name="Text 7"/>
          <p:cNvSpPr/>
          <p:nvPr/>
        </p:nvSpPr>
        <p:spPr>
          <a:xfrm>
            <a:off x="8183880" y="1481328"/>
            <a:ext cx="2971800" cy="914400"/>
          </a:xfrm>
          <a:prstGeom prst="rect">
            <a:avLst/>
          </a:prstGeom>
          <a:solidFill>
            <a:srgbClr val="EAF7EE"/>
          </a:solidFill>
          <a:ln w="15240">
            <a:solidFill>
              <a:srgbClr val="2F8F46"/>
            </a:solidFill>
          </a:ln>
        </p:spPr>
        <p:txBody>
          <a:bodyPr wrap="square" lIns="2032" tIns="2032" rIns="2032" bIns="2032" rtlCol="0" anchor="ctr">
            <a:normAutofit/>
          </a:bodyPr>
          <a:lstStyle/>
          <a:p>
            <a:pPr marL="0" indent="0" algn="ctr">
              <a:buNone/>
            </a:pPr>
            <a:r>
              <a:rPr lang="en-US" sz="1140" b="1" dirty="0">
                <a:solidFill>
                  <a:srgbClr val="0C1B2A"/>
                </a:solidFill>
                <a:latin typeface="Aptos" pitchFamily="34" charset="0"/>
                <a:ea typeface="Aptos" pitchFamily="34" charset="-122"/>
                <a:cs typeface="Aptos" pitchFamily="34" charset="-120"/>
              </a:rPr>
              <a:t>Canonical state model</a:t>
            </a:r>
            <a:endParaRPr lang="en-US" sz="1140" dirty="0"/>
          </a:p>
          <a:p>
            <a:pPr marL="0" indent="0" algn="ctr">
              <a:buNone/>
            </a:pPr>
            <a:r>
              <a:rPr lang="en-US" sz="1140" b="1" dirty="0">
                <a:solidFill>
                  <a:srgbClr val="0C1B2A"/>
                </a:solidFill>
                <a:latin typeface="Aptos" pitchFamily="34" charset="0"/>
                <a:ea typeface="Aptos" pitchFamily="34" charset="-122"/>
                <a:cs typeface="Aptos" pitchFamily="34" charset="-120"/>
              </a:rPr>
              <a:t>authoritative governance reality</a:t>
            </a:r>
            <a:endParaRPr lang="en-US" sz="1140" dirty="0"/>
          </a:p>
        </p:txBody>
      </p:sp>
      <p:sp>
        <p:nvSpPr>
          <p:cNvPr id="11" name="Text 8"/>
          <p:cNvSpPr/>
          <p:nvPr/>
        </p:nvSpPr>
        <p:spPr>
          <a:xfrm>
            <a:off x="7726680" y="4626864"/>
            <a:ext cx="3017520" cy="914400"/>
          </a:xfrm>
          <a:prstGeom prst="rect">
            <a:avLst/>
          </a:prstGeom>
          <a:solidFill>
            <a:srgbClr val="FFF8E2"/>
          </a:solidFill>
          <a:ln w="15240">
            <a:solidFill>
              <a:srgbClr val="D9A31A"/>
            </a:solidFill>
          </a:ln>
        </p:spPr>
        <p:txBody>
          <a:bodyPr wrap="square" lIns="2032" tIns="2032" rIns="2032" bIns="2032" rtlCol="0" anchor="ctr">
            <a:normAutofit/>
          </a:bodyPr>
          <a:lstStyle/>
          <a:p>
            <a:pPr marL="0" indent="0" algn="ctr">
              <a:buNone/>
            </a:pPr>
            <a:r>
              <a:rPr lang="en-US" sz="1140" b="1" dirty="0">
                <a:solidFill>
                  <a:srgbClr val="0C1B2A"/>
                </a:solidFill>
                <a:latin typeface="Aptos" pitchFamily="34" charset="0"/>
                <a:ea typeface="Aptos" pitchFamily="34" charset="-122"/>
                <a:cs typeface="Aptos" pitchFamily="34" charset="-120"/>
              </a:rPr>
              <a:t>Commit-bound execution</a:t>
            </a:r>
            <a:endParaRPr lang="en-US" sz="1140" dirty="0"/>
          </a:p>
          <a:p>
            <a:pPr marL="0" indent="0" algn="ctr">
              <a:buNone/>
            </a:pPr>
            <a:r>
              <a:rPr lang="en-US" sz="1140" b="1" dirty="0">
                <a:solidFill>
                  <a:srgbClr val="0C1B2A"/>
                </a:solidFill>
                <a:latin typeface="Aptos" pitchFamily="34" charset="0"/>
                <a:ea typeface="Aptos" pitchFamily="34" charset="-122"/>
                <a:cs typeface="Aptos" pitchFamily="34" charset="-120"/>
              </a:rPr>
              <a:t>transition to consequence</a:t>
            </a:r>
            <a:endParaRPr lang="en-US" sz="1140" dirty="0"/>
          </a:p>
        </p:txBody>
      </p:sp>
      <p:sp>
        <p:nvSpPr>
          <p:cNvPr id="12" name="Text 9"/>
          <p:cNvSpPr/>
          <p:nvPr/>
        </p:nvSpPr>
        <p:spPr>
          <a:xfrm>
            <a:off x="1417320" y="4626864"/>
            <a:ext cx="3154680" cy="914400"/>
          </a:xfrm>
          <a:prstGeom prst="rect">
            <a:avLst/>
          </a:prstGeom>
          <a:solidFill>
            <a:srgbClr val="FFF0E7"/>
          </a:solidFill>
          <a:ln w="15240">
            <a:solidFill>
              <a:srgbClr val="E8752A"/>
            </a:solidFill>
          </a:ln>
        </p:spPr>
        <p:txBody>
          <a:bodyPr wrap="square" lIns="2032" tIns="2032" rIns="2032" bIns="2032" rtlCol="0" anchor="ctr">
            <a:normAutofit/>
          </a:bodyPr>
          <a:lstStyle/>
          <a:p>
            <a:pPr marL="0" indent="0" algn="ctr">
              <a:buNone/>
            </a:pPr>
            <a:r>
              <a:rPr lang="en-US" sz="1140" b="1" dirty="0">
                <a:solidFill>
                  <a:srgbClr val="0C1B2A"/>
                </a:solidFill>
                <a:latin typeface="Aptos" pitchFamily="34" charset="0"/>
                <a:ea typeface="Aptos" pitchFamily="34" charset="-122"/>
                <a:cs typeface="Aptos" pitchFamily="34" charset="-120"/>
              </a:rPr>
              <a:t>Receipt / refusal record</a:t>
            </a:r>
            <a:endParaRPr lang="en-US" sz="1140" dirty="0"/>
          </a:p>
          <a:p>
            <a:pPr marL="0" indent="0" algn="ctr">
              <a:buNone/>
            </a:pPr>
            <a:r>
              <a:rPr lang="en-US" sz="1140" b="1" dirty="0">
                <a:solidFill>
                  <a:srgbClr val="0C1B2A"/>
                </a:solidFill>
                <a:latin typeface="Aptos" pitchFamily="34" charset="0"/>
                <a:ea typeface="Aptos" pitchFamily="34" charset="-122"/>
                <a:cs typeface="Aptos" pitchFamily="34" charset="-120"/>
              </a:rPr>
              <a:t>durable governance evidence</a:t>
            </a:r>
            <a:endParaRPr lang="en-US" sz="1140" dirty="0"/>
          </a:p>
        </p:txBody>
      </p:sp>
      <p:sp>
        <p:nvSpPr>
          <p:cNvPr id="13" name="Text 10"/>
          <p:cNvSpPr/>
          <p:nvPr/>
        </p:nvSpPr>
        <p:spPr>
          <a:xfrm>
            <a:off x="566928" y="6492240"/>
            <a:ext cx="5120640" cy="182880"/>
          </a:xfrm>
          <a:prstGeom prst="rect">
            <a:avLst/>
          </a:prstGeom>
          <a:noFill/>
          <a:ln/>
        </p:spPr>
        <p:txBody>
          <a:bodyPr wrap="square" lIns="508" tIns="508" rIns="508" bIns="508" rtlCol="0" anchor="ctr">
            <a:normAutofit/>
          </a:bodyPr>
          <a:lstStyle/>
          <a:p>
            <a:pPr marL="0" indent="0">
              <a:buNone/>
            </a:pPr>
            <a:r>
              <a:rPr lang="en-US" sz="850" dirty="0">
                <a:solidFill>
                  <a:srgbClr val="576879"/>
                </a:solidFill>
                <a:latin typeface="Aptos" pitchFamily="34" charset="0"/>
                <a:ea typeface="Aptos" pitchFamily="34" charset="-122"/>
                <a:cs typeface="Aptos" pitchFamily="34" charset="-120"/>
              </a:rPr>
              <a:t>AGCP.ai runtime governance explainer</a:t>
            </a:r>
            <a:endParaRPr lang="en-US" sz="850" dirty="0"/>
          </a:p>
        </p:txBody>
      </p:sp>
      <p:sp>
        <p:nvSpPr>
          <p:cNvPr id="14" name="Text 11"/>
          <p:cNvSpPr/>
          <p:nvPr/>
        </p:nvSpPr>
        <p:spPr>
          <a:xfrm>
            <a:off x="11201400" y="6473952"/>
            <a:ext cx="411480" cy="201168"/>
          </a:xfrm>
          <a:prstGeom prst="rect">
            <a:avLst/>
          </a:prstGeom>
          <a:noFill/>
          <a:ln/>
        </p:spPr>
        <p:txBody>
          <a:bodyPr wrap="square" lIns="508" tIns="508" rIns="508" bIns="508" rtlCol="0" anchor="ctr"/>
          <a:lstStyle/>
          <a:p>
            <a:pPr marL="0" indent="0" algn="r">
              <a:buNone/>
            </a:pPr>
            <a:r>
              <a:rPr lang="en-US" sz="950" b="1" dirty="0">
                <a:solidFill>
                  <a:srgbClr val="576879"/>
                </a:solidFill>
                <a:latin typeface="Aptos" pitchFamily="34" charset="0"/>
                <a:ea typeface="Aptos" pitchFamily="34" charset="-122"/>
                <a:cs typeface="Aptos" pitchFamily="34" charset="-120"/>
              </a:rPr>
              <a:t>07</a:t>
            </a:r>
            <a:endParaRPr lang="en-US" sz="950" dirty="0"/>
          </a:p>
        </p:txBody>
      </p:sp>
      <p:pic>
        <p:nvPicPr>
          <p:cNvPr id="15" name="Narration_Audio_007">
            <a:hlinkClick r:id="" action="ppaction://media"/>
            <a:extLst>
              <a:ext uri="{FF2B5EF4-FFF2-40B4-BE49-F238E27FC236}">
                <a16:creationId xmlns:a16="http://schemas.microsoft.com/office/drawing/2014/main" id="{DAB5F7FF-A950-A927-F532-3033A1865A07}"/>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938000" y="6604000"/>
            <a:ext cx="177800" cy="1778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Click="0" advTm="42304"/>
    </mc:Choice>
    <mc:Fallback xmlns="">
      <p:transition spd="slow" advClick="0" advTm="4230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5"/>
                                        </p:tgtEl>
                                      </p:cBhvr>
                                    </p:cmd>
                                  </p:childTnLst>
                                </p:cTn>
                              </p:par>
                              <p:par>
                                <p:cTn id="7" presetID="1" presetClass="mediacall" presetSubtype="0" fill="hold" nodeType="withEffect">
                                  <p:stCondLst>
                                    <p:cond delay="0"/>
                                  </p:stCondLst>
                                  <p:childTnLst>
                                    <p:cmd type="call" cmd="playFrom(0.0)">
                                      <p:cBhvr>
                                        <p:cTn id="8" dur="41304"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9" fill="hold" display="0">
                  <p:stCondLst>
                    <p:cond delay="indefinite"/>
                  </p:stCondLst>
                  <p:endCondLst>
                    <p:cond evt="onStopAudio" delay="0">
                      <p:tgtEl>
                        <p:sldTgt/>
                      </p:tgtEl>
                    </p:cond>
                  </p:endCondLst>
                </p:cTn>
                <p:tgtEl>
                  <p:spTgt spid="15"/>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91440"/>
          </a:xfrm>
          <a:prstGeom prst="rect">
            <a:avLst/>
          </a:prstGeom>
          <a:solidFill>
            <a:srgbClr val="00A7E1"/>
          </a:solidFill>
          <a:ln w="12700">
            <a:solidFill>
              <a:srgbClr val="00A7E1"/>
            </a:solidFill>
            <a:prstDash val="solid"/>
          </a:ln>
        </p:spPr>
      </p:sp>
      <p:sp>
        <p:nvSpPr>
          <p:cNvPr id="3" name="Text 1"/>
          <p:cNvSpPr/>
          <p:nvPr/>
        </p:nvSpPr>
        <p:spPr>
          <a:xfrm>
            <a:off x="566928" y="329184"/>
            <a:ext cx="6858000" cy="219456"/>
          </a:xfrm>
          <a:prstGeom prst="rect">
            <a:avLst/>
          </a:prstGeom>
          <a:noFill/>
          <a:ln/>
        </p:spPr>
        <p:txBody>
          <a:bodyPr wrap="square" lIns="762" tIns="762" rIns="762" bIns="762" rtlCol="0" anchor="ctr">
            <a:normAutofit/>
          </a:bodyPr>
          <a:lstStyle/>
          <a:p>
            <a:pPr marL="0" indent="0">
              <a:buNone/>
            </a:pPr>
            <a:r>
              <a:rPr lang="en-US" sz="850" b="1" dirty="0">
                <a:solidFill>
                  <a:srgbClr val="008BD2"/>
                </a:solidFill>
                <a:latin typeface="Aptos" pitchFamily="34" charset="0"/>
                <a:ea typeface="Aptos" pitchFamily="34" charset="-122"/>
                <a:cs typeface="Aptos" pitchFamily="34" charset="-120"/>
              </a:rPr>
              <a:t>FORTY PROPERTIES, CONDENSED INTO CAPABILITY GROUPS</a:t>
            </a:r>
            <a:endParaRPr lang="en-US" sz="850" dirty="0"/>
          </a:p>
        </p:txBody>
      </p:sp>
      <p:sp>
        <p:nvSpPr>
          <p:cNvPr id="4" name="Text 2"/>
          <p:cNvSpPr/>
          <p:nvPr/>
        </p:nvSpPr>
        <p:spPr>
          <a:xfrm>
            <a:off x="566928" y="603504"/>
            <a:ext cx="8732520" cy="530352"/>
          </a:xfrm>
          <a:prstGeom prst="rect">
            <a:avLst/>
          </a:prstGeom>
          <a:noFill/>
          <a:ln/>
        </p:spPr>
        <p:txBody>
          <a:bodyPr wrap="square" lIns="762" tIns="762" rIns="762" bIns="762" rtlCol="0" anchor="ctr">
            <a:normAutofit/>
          </a:bodyPr>
          <a:lstStyle/>
          <a:p>
            <a:pPr marL="0" indent="0">
              <a:buNone/>
            </a:pPr>
            <a:r>
              <a:rPr lang="en-US" sz="2800" b="1" dirty="0">
                <a:solidFill>
                  <a:srgbClr val="0C1B2A"/>
                </a:solidFill>
                <a:latin typeface="Aptos Display" pitchFamily="34" charset="0"/>
                <a:ea typeface="Aptos Display" pitchFamily="34" charset="-122"/>
                <a:cs typeface="Aptos Display" pitchFamily="34" charset="-120"/>
              </a:rPr>
              <a:t>The property envelope</a:t>
            </a:r>
            <a:endParaRPr lang="en-US" sz="2800" dirty="0"/>
          </a:p>
        </p:txBody>
      </p:sp>
      <p:pic>
        <p:nvPicPr>
          <p:cNvPr id="5" name="Image 0" descr="/mnt/data/ghostwriter_images/web_context/web_image_737e4f36f7da.png"/>
          <p:cNvPicPr>
            <a:picLocks noChangeAspect="1"/>
          </p:cNvPicPr>
          <p:nvPr/>
        </p:nvPicPr>
        <p:blipFill>
          <a:blip r:embed="rId5"/>
          <a:stretch>
            <a:fillRect/>
          </a:stretch>
        </p:blipFill>
        <p:spPr>
          <a:xfrm>
            <a:off x="9829800" y="201168"/>
            <a:ext cx="1783080" cy="713232"/>
          </a:xfrm>
          <a:prstGeom prst="rect">
            <a:avLst/>
          </a:prstGeom>
        </p:spPr>
      </p:pic>
      <p:sp>
        <p:nvSpPr>
          <p:cNvPr id="6" name="Shape 3"/>
          <p:cNvSpPr/>
          <p:nvPr/>
        </p:nvSpPr>
        <p:spPr>
          <a:xfrm>
            <a:off x="749808" y="1444752"/>
            <a:ext cx="2523744" cy="1298448"/>
          </a:xfrm>
          <a:prstGeom prst="roundRect">
            <a:avLst>
              <a:gd name="adj" fmla="val 5634"/>
            </a:avLst>
          </a:prstGeom>
          <a:solidFill>
            <a:srgbClr val="EAF5FC"/>
          </a:solidFill>
          <a:ln w="13970">
            <a:solidFill>
              <a:srgbClr val="005EA8"/>
            </a:solidFill>
            <a:prstDash val="solid"/>
          </a:ln>
        </p:spPr>
      </p:sp>
      <p:sp>
        <p:nvSpPr>
          <p:cNvPr id="7" name="Text 4"/>
          <p:cNvSpPr/>
          <p:nvPr/>
        </p:nvSpPr>
        <p:spPr>
          <a:xfrm>
            <a:off x="914400" y="1609344"/>
            <a:ext cx="2176272" cy="256032"/>
          </a:xfrm>
          <a:prstGeom prst="rect">
            <a:avLst/>
          </a:prstGeom>
          <a:noFill/>
          <a:ln/>
        </p:spPr>
        <p:txBody>
          <a:bodyPr wrap="square" lIns="762" tIns="762" rIns="762" bIns="762" rtlCol="0" anchor="ctr">
            <a:normAutofit lnSpcReduction="10000"/>
          </a:bodyPr>
          <a:lstStyle/>
          <a:p>
            <a:pPr marL="0" indent="0" algn="ctr">
              <a:buNone/>
            </a:pPr>
            <a:r>
              <a:rPr lang="en-US" sz="1750" b="1" dirty="0">
                <a:solidFill>
                  <a:srgbClr val="0C1B2A"/>
                </a:solidFill>
              </a:rPr>
              <a:t>Layer</a:t>
            </a:r>
            <a:endParaRPr lang="en-US" sz="1750" dirty="0"/>
          </a:p>
        </p:txBody>
      </p:sp>
      <p:sp>
        <p:nvSpPr>
          <p:cNvPr id="8" name="Text 5"/>
          <p:cNvSpPr/>
          <p:nvPr/>
        </p:nvSpPr>
        <p:spPr>
          <a:xfrm>
            <a:off x="932688" y="2011680"/>
            <a:ext cx="2157984" cy="420624"/>
          </a:xfrm>
          <a:prstGeom prst="rect">
            <a:avLst/>
          </a:prstGeom>
          <a:noFill/>
          <a:ln/>
        </p:spPr>
        <p:txBody>
          <a:bodyPr wrap="square" lIns="1397" tIns="1397" rIns="1397" bIns="1397" rtlCol="0" anchor="ctr">
            <a:normAutofit/>
          </a:bodyPr>
          <a:lstStyle/>
          <a:p>
            <a:pPr marL="0" indent="0" algn="ctr">
              <a:buNone/>
            </a:pPr>
            <a:r>
              <a:rPr lang="en-US" sz="920" dirty="0">
                <a:solidFill>
                  <a:srgbClr val="576879"/>
                </a:solidFill>
              </a:rPr>
              <a:t>runtime governance layer; separation of reasoning from execution</a:t>
            </a:r>
            <a:endParaRPr lang="en-US" sz="920" dirty="0"/>
          </a:p>
        </p:txBody>
      </p:sp>
      <p:sp>
        <p:nvSpPr>
          <p:cNvPr id="9" name="Shape 6"/>
          <p:cNvSpPr/>
          <p:nvPr/>
        </p:nvSpPr>
        <p:spPr>
          <a:xfrm>
            <a:off x="3621024" y="1444752"/>
            <a:ext cx="2523744" cy="1298448"/>
          </a:xfrm>
          <a:prstGeom prst="roundRect">
            <a:avLst>
              <a:gd name="adj" fmla="val 5634"/>
            </a:avLst>
          </a:prstGeom>
          <a:solidFill>
            <a:srgbClr val="E8F8FD"/>
          </a:solidFill>
          <a:ln w="13970">
            <a:solidFill>
              <a:srgbClr val="008BD2"/>
            </a:solidFill>
            <a:prstDash val="solid"/>
          </a:ln>
        </p:spPr>
      </p:sp>
      <p:sp>
        <p:nvSpPr>
          <p:cNvPr id="10" name="Text 7"/>
          <p:cNvSpPr/>
          <p:nvPr/>
        </p:nvSpPr>
        <p:spPr>
          <a:xfrm>
            <a:off x="3785616" y="1609344"/>
            <a:ext cx="2176272" cy="256032"/>
          </a:xfrm>
          <a:prstGeom prst="rect">
            <a:avLst/>
          </a:prstGeom>
          <a:noFill/>
          <a:ln/>
        </p:spPr>
        <p:txBody>
          <a:bodyPr wrap="square" lIns="762" tIns="762" rIns="762" bIns="762" rtlCol="0" anchor="ctr">
            <a:normAutofit lnSpcReduction="10000"/>
          </a:bodyPr>
          <a:lstStyle/>
          <a:p>
            <a:pPr marL="0" indent="0" algn="ctr">
              <a:buNone/>
            </a:pPr>
            <a:r>
              <a:rPr lang="en-US" sz="1750" b="1" dirty="0">
                <a:solidFill>
                  <a:srgbClr val="0C1B2A"/>
                </a:solidFill>
              </a:rPr>
              <a:t>Action</a:t>
            </a:r>
            <a:endParaRPr lang="en-US" sz="1750" dirty="0"/>
          </a:p>
        </p:txBody>
      </p:sp>
      <p:sp>
        <p:nvSpPr>
          <p:cNvPr id="11" name="Text 8"/>
          <p:cNvSpPr/>
          <p:nvPr/>
        </p:nvSpPr>
        <p:spPr>
          <a:xfrm>
            <a:off x="3803904" y="2011680"/>
            <a:ext cx="2157984" cy="420624"/>
          </a:xfrm>
          <a:prstGeom prst="rect">
            <a:avLst/>
          </a:prstGeom>
          <a:noFill/>
          <a:ln/>
        </p:spPr>
        <p:txBody>
          <a:bodyPr wrap="square" lIns="1397" tIns="1397" rIns="1397" bIns="1397" rtlCol="0" anchor="ctr">
            <a:normAutofit/>
          </a:bodyPr>
          <a:lstStyle/>
          <a:p>
            <a:pPr marL="0" indent="0" algn="ctr">
              <a:buNone/>
            </a:pPr>
            <a:r>
              <a:rPr lang="en-US" sz="920" dirty="0">
                <a:solidFill>
                  <a:srgbClr val="576879"/>
                </a:solidFill>
              </a:rPr>
              <a:t>proposal object; tool mediation; action gating</a:t>
            </a:r>
            <a:endParaRPr lang="en-US" sz="920" dirty="0"/>
          </a:p>
        </p:txBody>
      </p:sp>
      <p:sp>
        <p:nvSpPr>
          <p:cNvPr id="12" name="Shape 9"/>
          <p:cNvSpPr/>
          <p:nvPr/>
        </p:nvSpPr>
        <p:spPr>
          <a:xfrm>
            <a:off x="6492240" y="1444752"/>
            <a:ext cx="2523744" cy="1298448"/>
          </a:xfrm>
          <a:prstGeom prst="roundRect">
            <a:avLst>
              <a:gd name="adj" fmla="val 5634"/>
            </a:avLst>
          </a:prstGeom>
          <a:solidFill>
            <a:srgbClr val="EAF7EE"/>
          </a:solidFill>
          <a:ln w="13970">
            <a:solidFill>
              <a:srgbClr val="2F8F46"/>
            </a:solidFill>
            <a:prstDash val="solid"/>
          </a:ln>
        </p:spPr>
      </p:sp>
      <p:sp>
        <p:nvSpPr>
          <p:cNvPr id="13" name="Text 10"/>
          <p:cNvSpPr/>
          <p:nvPr/>
        </p:nvSpPr>
        <p:spPr>
          <a:xfrm>
            <a:off x="6656832" y="1609344"/>
            <a:ext cx="2176272" cy="256032"/>
          </a:xfrm>
          <a:prstGeom prst="rect">
            <a:avLst/>
          </a:prstGeom>
          <a:noFill/>
          <a:ln/>
        </p:spPr>
        <p:txBody>
          <a:bodyPr wrap="square" lIns="762" tIns="762" rIns="762" bIns="762" rtlCol="0" anchor="ctr">
            <a:normAutofit lnSpcReduction="10000"/>
          </a:bodyPr>
          <a:lstStyle/>
          <a:p>
            <a:pPr marL="0" indent="0" algn="ctr">
              <a:buNone/>
            </a:pPr>
            <a:r>
              <a:rPr lang="en-US" sz="1750" b="1" dirty="0">
                <a:solidFill>
                  <a:srgbClr val="0C1B2A"/>
                </a:solidFill>
              </a:rPr>
              <a:t>Authority</a:t>
            </a:r>
            <a:endParaRPr lang="en-US" sz="1750" dirty="0"/>
          </a:p>
        </p:txBody>
      </p:sp>
      <p:sp>
        <p:nvSpPr>
          <p:cNvPr id="14" name="Text 11"/>
          <p:cNvSpPr/>
          <p:nvPr/>
        </p:nvSpPr>
        <p:spPr>
          <a:xfrm>
            <a:off x="6675120" y="2011680"/>
            <a:ext cx="2157984" cy="420624"/>
          </a:xfrm>
          <a:prstGeom prst="rect">
            <a:avLst/>
          </a:prstGeom>
          <a:noFill/>
          <a:ln/>
        </p:spPr>
        <p:txBody>
          <a:bodyPr wrap="square" lIns="1397" tIns="1397" rIns="1397" bIns="1397" rtlCol="0" anchor="ctr">
            <a:normAutofit/>
          </a:bodyPr>
          <a:lstStyle/>
          <a:p>
            <a:pPr marL="0" indent="0" algn="ctr">
              <a:buNone/>
            </a:pPr>
            <a:r>
              <a:rPr lang="en-US" sz="920" dirty="0">
                <a:solidFill>
                  <a:srgbClr val="576879"/>
                </a:solidFill>
              </a:rPr>
              <a:t>identity; authorization; delegation; HITL</a:t>
            </a:r>
            <a:endParaRPr lang="en-US" sz="920" dirty="0"/>
          </a:p>
        </p:txBody>
      </p:sp>
      <p:sp>
        <p:nvSpPr>
          <p:cNvPr id="15" name="Shape 12"/>
          <p:cNvSpPr/>
          <p:nvPr/>
        </p:nvSpPr>
        <p:spPr>
          <a:xfrm>
            <a:off x="9363456" y="1444752"/>
            <a:ext cx="2523744" cy="1298448"/>
          </a:xfrm>
          <a:prstGeom prst="roundRect">
            <a:avLst>
              <a:gd name="adj" fmla="val 5634"/>
            </a:avLst>
          </a:prstGeom>
          <a:solidFill>
            <a:srgbClr val="FFF8E2"/>
          </a:solidFill>
          <a:ln w="13970">
            <a:solidFill>
              <a:srgbClr val="D9A31A"/>
            </a:solidFill>
            <a:prstDash val="solid"/>
          </a:ln>
        </p:spPr>
      </p:sp>
      <p:sp>
        <p:nvSpPr>
          <p:cNvPr id="16" name="Text 13"/>
          <p:cNvSpPr/>
          <p:nvPr/>
        </p:nvSpPr>
        <p:spPr>
          <a:xfrm>
            <a:off x="9528048" y="1609344"/>
            <a:ext cx="2176272" cy="256032"/>
          </a:xfrm>
          <a:prstGeom prst="rect">
            <a:avLst/>
          </a:prstGeom>
          <a:noFill/>
          <a:ln/>
        </p:spPr>
        <p:txBody>
          <a:bodyPr wrap="square" lIns="762" tIns="762" rIns="762" bIns="762" rtlCol="0" anchor="ctr">
            <a:normAutofit lnSpcReduction="10000"/>
          </a:bodyPr>
          <a:lstStyle/>
          <a:p>
            <a:pPr marL="0" indent="0" algn="ctr">
              <a:buNone/>
            </a:pPr>
            <a:r>
              <a:rPr lang="en-US" sz="1750" b="1" dirty="0">
                <a:solidFill>
                  <a:srgbClr val="0C1B2A"/>
                </a:solidFill>
              </a:rPr>
              <a:t>Admissibility</a:t>
            </a:r>
            <a:endParaRPr lang="en-US" sz="1750" dirty="0"/>
          </a:p>
        </p:txBody>
      </p:sp>
      <p:sp>
        <p:nvSpPr>
          <p:cNvPr id="17" name="Text 14"/>
          <p:cNvSpPr/>
          <p:nvPr/>
        </p:nvSpPr>
        <p:spPr>
          <a:xfrm>
            <a:off x="9546336" y="2011680"/>
            <a:ext cx="2157984" cy="420624"/>
          </a:xfrm>
          <a:prstGeom prst="rect">
            <a:avLst/>
          </a:prstGeom>
          <a:noFill/>
          <a:ln/>
        </p:spPr>
        <p:txBody>
          <a:bodyPr wrap="square" lIns="1397" tIns="1397" rIns="1397" bIns="1397" rtlCol="0" anchor="ctr">
            <a:normAutofit/>
          </a:bodyPr>
          <a:lstStyle/>
          <a:p>
            <a:pPr marL="0" indent="0" algn="ctr">
              <a:buNone/>
            </a:pPr>
            <a:r>
              <a:rPr lang="en-US" sz="920" dirty="0">
                <a:solidFill>
                  <a:srgbClr val="576879"/>
                </a:solidFill>
              </a:rPr>
              <a:t>machine policy; context; state; re-evaluation</a:t>
            </a:r>
            <a:endParaRPr lang="en-US" sz="920" dirty="0"/>
          </a:p>
        </p:txBody>
      </p:sp>
      <p:sp>
        <p:nvSpPr>
          <p:cNvPr id="18" name="Shape 15"/>
          <p:cNvSpPr/>
          <p:nvPr/>
        </p:nvSpPr>
        <p:spPr>
          <a:xfrm>
            <a:off x="749808" y="3383280"/>
            <a:ext cx="2523744" cy="1298448"/>
          </a:xfrm>
          <a:prstGeom prst="roundRect">
            <a:avLst>
              <a:gd name="adj" fmla="val 5634"/>
            </a:avLst>
          </a:prstGeom>
          <a:solidFill>
            <a:srgbClr val="FFF8E2"/>
          </a:solidFill>
          <a:ln w="13970">
            <a:solidFill>
              <a:srgbClr val="D9A31A"/>
            </a:solidFill>
            <a:prstDash val="solid"/>
          </a:ln>
        </p:spPr>
      </p:sp>
      <p:sp>
        <p:nvSpPr>
          <p:cNvPr id="19" name="Text 16"/>
          <p:cNvSpPr/>
          <p:nvPr/>
        </p:nvSpPr>
        <p:spPr>
          <a:xfrm>
            <a:off x="914400" y="3547872"/>
            <a:ext cx="2176272" cy="256032"/>
          </a:xfrm>
          <a:prstGeom prst="rect">
            <a:avLst/>
          </a:prstGeom>
          <a:noFill/>
          <a:ln/>
        </p:spPr>
        <p:txBody>
          <a:bodyPr wrap="square" lIns="762" tIns="762" rIns="762" bIns="762" rtlCol="0" anchor="ctr">
            <a:normAutofit lnSpcReduction="10000"/>
          </a:bodyPr>
          <a:lstStyle/>
          <a:p>
            <a:pPr marL="0" indent="0" algn="ctr">
              <a:buNone/>
            </a:pPr>
            <a:r>
              <a:rPr lang="en-US" sz="1750" b="1" dirty="0">
                <a:solidFill>
                  <a:srgbClr val="0C1B2A"/>
                </a:solidFill>
              </a:rPr>
              <a:t>Commit</a:t>
            </a:r>
            <a:endParaRPr lang="en-US" sz="1750" dirty="0"/>
          </a:p>
        </p:txBody>
      </p:sp>
      <p:sp>
        <p:nvSpPr>
          <p:cNvPr id="20" name="Text 17"/>
          <p:cNvSpPr/>
          <p:nvPr/>
        </p:nvSpPr>
        <p:spPr>
          <a:xfrm>
            <a:off x="932688" y="3950208"/>
            <a:ext cx="2157984" cy="420624"/>
          </a:xfrm>
          <a:prstGeom prst="rect">
            <a:avLst/>
          </a:prstGeom>
          <a:noFill/>
          <a:ln/>
        </p:spPr>
        <p:txBody>
          <a:bodyPr wrap="square" lIns="1397" tIns="1397" rIns="1397" bIns="1397" rtlCol="0" anchor="ctr">
            <a:normAutofit/>
          </a:bodyPr>
          <a:lstStyle/>
          <a:p>
            <a:pPr marL="0" indent="0" algn="ctr">
              <a:buNone/>
            </a:pPr>
            <a:r>
              <a:rPr lang="en-US" sz="920" dirty="0">
                <a:solidFill>
                  <a:srgbClr val="576879"/>
                </a:solidFill>
              </a:rPr>
              <a:t>execution-bound authorization; TOCTOU; commit semantics</a:t>
            </a:r>
            <a:endParaRPr lang="en-US" sz="920" dirty="0"/>
          </a:p>
        </p:txBody>
      </p:sp>
      <p:sp>
        <p:nvSpPr>
          <p:cNvPr id="21" name="Shape 18"/>
          <p:cNvSpPr/>
          <p:nvPr/>
        </p:nvSpPr>
        <p:spPr>
          <a:xfrm>
            <a:off x="3621024" y="3383280"/>
            <a:ext cx="2523744" cy="1298448"/>
          </a:xfrm>
          <a:prstGeom prst="roundRect">
            <a:avLst>
              <a:gd name="adj" fmla="val 5634"/>
            </a:avLst>
          </a:prstGeom>
          <a:solidFill>
            <a:srgbClr val="FDECEC"/>
          </a:solidFill>
          <a:ln w="13970">
            <a:solidFill>
              <a:srgbClr val="C94747"/>
            </a:solidFill>
            <a:prstDash val="solid"/>
          </a:ln>
        </p:spPr>
      </p:sp>
      <p:sp>
        <p:nvSpPr>
          <p:cNvPr id="22" name="Text 19"/>
          <p:cNvSpPr/>
          <p:nvPr/>
        </p:nvSpPr>
        <p:spPr>
          <a:xfrm>
            <a:off x="3785616" y="3547872"/>
            <a:ext cx="2176272" cy="256032"/>
          </a:xfrm>
          <a:prstGeom prst="rect">
            <a:avLst/>
          </a:prstGeom>
          <a:noFill/>
          <a:ln/>
        </p:spPr>
        <p:txBody>
          <a:bodyPr wrap="square" lIns="762" tIns="762" rIns="762" bIns="762" rtlCol="0" anchor="ctr">
            <a:normAutofit lnSpcReduction="10000"/>
          </a:bodyPr>
          <a:lstStyle/>
          <a:p>
            <a:pPr marL="0" indent="0" algn="ctr">
              <a:buNone/>
            </a:pPr>
            <a:r>
              <a:rPr lang="en-US" sz="1750" b="1" dirty="0">
                <a:solidFill>
                  <a:srgbClr val="0C1B2A"/>
                </a:solidFill>
              </a:rPr>
              <a:t>Refusal</a:t>
            </a:r>
            <a:endParaRPr lang="en-US" sz="1750" dirty="0"/>
          </a:p>
        </p:txBody>
      </p:sp>
      <p:sp>
        <p:nvSpPr>
          <p:cNvPr id="23" name="Text 20"/>
          <p:cNvSpPr/>
          <p:nvPr/>
        </p:nvSpPr>
        <p:spPr>
          <a:xfrm>
            <a:off x="3803904" y="3950208"/>
            <a:ext cx="2157984" cy="420624"/>
          </a:xfrm>
          <a:prstGeom prst="rect">
            <a:avLst/>
          </a:prstGeom>
          <a:noFill/>
          <a:ln/>
        </p:spPr>
        <p:txBody>
          <a:bodyPr wrap="square" lIns="1397" tIns="1397" rIns="1397" bIns="1397" rtlCol="0" anchor="ctr">
            <a:normAutofit/>
          </a:bodyPr>
          <a:lstStyle/>
          <a:p>
            <a:pPr marL="0" indent="0" algn="ctr">
              <a:buNone/>
            </a:pPr>
            <a:r>
              <a:rPr lang="en-US" sz="920" dirty="0">
                <a:solidFill>
                  <a:srgbClr val="576879"/>
                </a:solidFill>
              </a:rPr>
              <a:t>structural refusal; non-bypassability; fail-closed</a:t>
            </a:r>
            <a:endParaRPr lang="en-US" sz="920" dirty="0"/>
          </a:p>
        </p:txBody>
      </p:sp>
      <p:sp>
        <p:nvSpPr>
          <p:cNvPr id="24" name="Shape 21"/>
          <p:cNvSpPr/>
          <p:nvPr/>
        </p:nvSpPr>
        <p:spPr>
          <a:xfrm>
            <a:off x="6492240" y="3383280"/>
            <a:ext cx="2523744" cy="1298448"/>
          </a:xfrm>
          <a:prstGeom prst="roundRect">
            <a:avLst>
              <a:gd name="adj" fmla="val 5634"/>
            </a:avLst>
          </a:prstGeom>
          <a:solidFill>
            <a:srgbClr val="E8F8FD"/>
          </a:solidFill>
          <a:ln w="13970">
            <a:solidFill>
              <a:srgbClr val="008BD2"/>
            </a:solidFill>
            <a:prstDash val="solid"/>
          </a:ln>
        </p:spPr>
      </p:sp>
      <p:sp>
        <p:nvSpPr>
          <p:cNvPr id="25" name="Text 22"/>
          <p:cNvSpPr/>
          <p:nvPr/>
        </p:nvSpPr>
        <p:spPr>
          <a:xfrm>
            <a:off x="6656832" y="3547872"/>
            <a:ext cx="2176272" cy="256032"/>
          </a:xfrm>
          <a:prstGeom prst="rect">
            <a:avLst/>
          </a:prstGeom>
          <a:noFill/>
          <a:ln/>
        </p:spPr>
        <p:txBody>
          <a:bodyPr wrap="square" lIns="762" tIns="762" rIns="762" bIns="762" rtlCol="0" anchor="ctr">
            <a:normAutofit lnSpcReduction="10000"/>
          </a:bodyPr>
          <a:lstStyle/>
          <a:p>
            <a:pPr marL="0" indent="0" algn="ctr">
              <a:buNone/>
            </a:pPr>
            <a:r>
              <a:rPr lang="en-US" sz="1750" b="1" dirty="0">
                <a:solidFill>
                  <a:srgbClr val="0C1B2A"/>
                </a:solidFill>
              </a:rPr>
              <a:t>Evidence</a:t>
            </a:r>
            <a:endParaRPr lang="en-US" sz="1750" dirty="0"/>
          </a:p>
        </p:txBody>
      </p:sp>
      <p:sp>
        <p:nvSpPr>
          <p:cNvPr id="26" name="Text 23"/>
          <p:cNvSpPr/>
          <p:nvPr/>
        </p:nvSpPr>
        <p:spPr>
          <a:xfrm>
            <a:off x="6675120" y="3950208"/>
            <a:ext cx="2157984" cy="420624"/>
          </a:xfrm>
          <a:prstGeom prst="rect">
            <a:avLst/>
          </a:prstGeom>
          <a:noFill/>
          <a:ln/>
        </p:spPr>
        <p:txBody>
          <a:bodyPr wrap="square" lIns="1397" tIns="1397" rIns="1397" bIns="1397" rtlCol="0" anchor="ctr">
            <a:normAutofit/>
          </a:bodyPr>
          <a:lstStyle/>
          <a:p>
            <a:pPr marL="0" indent="0" algn="ctr">
              <a:buNone/>
            </a:pPr>
            <a:r>
              <a:rPr lang="en-US" sz="920" dirty="0">
                <a:solidFill>
                  <a:srgbClr val="576879"/>
                </a:solidFill>
              </a:rPr>
              <a:t>tamper-evident records; traceability; replay</a:t>
            </a:r>
            <a:endParaRPr lang="en-US" sz="920" dirty="0"/>
          </a:p>
        </p:txBody>
      </p:sp>
      <p:sp>
        <p:nvSpPr>
          <p:cNvPr id="27" name="Shape 24"/>
          <p:cNvSpPr/>
          <p:nvPr/>
        </p:nvSpPr>
        <p:spPr>
          <a:xfrm>
            <a:off x="9363456" y="3383280"/>
            <a:ext cx="2523744" cy="1298448"/>
          </a:xfrm>
          <a:prstGeom prst="roundRect">
            <a:avLst>
              <a:gd name="adj" fmla="val 5634"/>
            </a:avLst>
          </a:prstGeom>
          <a:solidFill>
            <a:srgbClr val="EAF7EE"/>
          </a:solidFill>
          <a:ln w="13970">
            <a:solidFill>
              <a:srgbClr val="2F8F46"/>
            </a:solidFill>
            <a:prstDash val="solid"/>
          </a:ln>
        </p:spPr>
      </p:sp>
      <p:sp>
        <p:nvSpPr>
          <p:cNvPr id="28" name="Text 25"/>
          <p:cNvSpPr/>
          <p:nvPr/>
        </p:nvSpPr>
        <p:spPr>
          <a:xfrm>
            <a:off x="9528048" y="3547872"/>
            <a:ext cx="2176272" cy="256032"/>
          </a:xfrm>
          <a:prstGeom prst="rect">
            <a:avLst/>
          </a:prstGeom>
          <a:noFill/>
          <a:ln/>
        </p:spPr>
        <p:txBody>
          <a:bodyPr wrap="square" lIns="762" tIns="762" rIns="762" bIns="762" rtlCol="0" anchor="ctr">
            <a:normAutofit lnSpcReduction="10000"/>
          </a:bodyPr>
          <a:lstStyle/>
          <a:p>
            <a:pPr marL="0" indent="0" algn="ctr">
              <a:buNone/>
            </a:pPr>
            <a:r>
              <a:rPr lang="en-US" sz="1750" b="1" dirty="0">
                <a:solidFill>
                  <a:srgbClr val="0C1B2A"/>
                </a:solidFill>
              </a:rPr>
              <a:t>Scale</a:t>
            </a:r>
            <a:endParaRPr lang="en-US" sz="1750" dirty="0"/>
          </a:p>
        </p:txBody>
      </p:sp>
      <p:sp>
        <p:nvSpPr>
          <p:cNvPr id="29" name="Text 26"/>
          <p:cNvSpPr/>
          <p:nvPr/>
        </p:nvSpPr>
        <p:spPr>
          <a:xfrm>
            <a:off x="9546336" y="3950208"/>
            <a:ext cx="2157984" cy="420624"/>
          </a:xfrm>
          <a:prstGeom prst="rect">
            <a:avLst/>
          </a:prstGeom>
          <a:noFill/>
          <a:ln/>
        </p:spPr>
        <p:txBody>
          <a:bodyPr wrap="square" lIns="1397" tIns="1397" rIns="1397" bIns="1397" rtlCol="0" anchor="ctr">
            <a:normAutofit/>
          </a:bodyPr>
          <a:lstStyle/>
          <a:p>
            <a:pPr marL="0" indent="0" algn="ctr">
              <a:buNone/>
            </a:pPr>
            <a:r>
              <a:rPr lang="en-US" sz="920" dirty="0">
                <a:solidFill>
                  <a:srgbClr val="576879"/>
                </a:solidFill>
              </a:rPr>
              <a:t>ordering; version binding; multi-agent continuity; containment</a:t>
            </a:r>
            <a:endParaRPr lang="en-US" sz="920" dirty="0"/>
          </a:p>
        </p:txBody>
      </p:sp>
      <p:sp>
        <p:nvSpPr>
          <p:cNvPr id="30" name="Text 27"/>
          <p:cNvSpPr/>
          <p:nvPr/>
        </p:nvSpPr>
        <p:spPr>
          <a:xfrm>
            <a:off x="1005840" y="5559552"/>
            <a:ext cx="10131552" cy="420624"/>
          </a:xfrm>
          <a:prstGeom prst="rect">
            <a:avLst/>
          </a:prstGeom>
          <a:noFill/>
          <a:ln/>
        </p:spPr>
        <p:txBody>
          <a:bodyPr wrap="square" lIns="1270" tIns="1270" rIns="1270" bIns="1270" rtlCol="0" anchor="ctr">
            <a:normAutofit/>
          </a:bodyPr>
          <a:lstStyle/>
          <a:p>
            <a:pPr marL="0" indent="0" algn="ctr">
              <a:buNone/>
            </a:pPr>
            <a:r>
              <a:rPr lang="en-US" sz="1340" dirty="0">
                <a:solidFill>
                  <a:srgbClr val="576879"/>
                </a:solidFill>
              </a:rPr>
              <a:t>This is a vocabulary for evaluating whether the transition from proposal to consequence is governed coherently.</a:t>
            </a:r>
            <a:endParaRPr lang="en-US" sz="1340" dirty="0"/>
          </a:p>
        </p:txBody>
      </p:sp>
      <p:sp>
        <p:nvSpPr>
          <p:cNvPr id="31" name="Text 28"/>
          <p:cNvSpPr/>
          <p:nvPr/>
        </p:nvSpPr>
        <p:spPr>
          <a:xfrm>
            <a:off x="566928" y="6492240"/>
            <a:ext cx="5120640" cy="182880"/>
          </a:xfrm>
          <a:prstGeom prst="rect">
            <a:avLst/>
          </a:prstGeom>
          <a:noFill/>
          <a:ln/>
        </p:spPr>
        <p:txBody>
          <a:bodyPr wrap="square" lIns="508" tIns="508" rIns="508" bIns="508" rtlCol="0" anchor="ctr">
            <a:normAutofit/>
          </a:bodyPr>
          <a:lstStyle/>
          <a:p>
            <a:pPr marL="0" indent="0">
              <a:buNone/>
            </a:pPr>
            <a:r>
              <a:rPr lang="en-US" sz="850" dirty="0">
                <a:solidFill>
                  <a:srgbClr val="576879"/>
                </a:solidFill>
                <a:latin typeface="Aptos" pitchFamily="34" charset="0"/>
                <a:ea typeface="Aptos" pitchFamily="34" charset="-122"/>
                <a:cs typeface="Aptos" pitchFamily="34" charset="-120"/>
              </a:rPr>
              <a:t>AGCP.ai runtime governance explainer</a:t>
            </a:r>
            <a:endParaRPr lang="en-US" sz="850" dirty="0"/>
          </a:p>
        </p:txBody>
      </p:sp>
      <p:sp>
        <p:nvSpPr>
          <p:cNvPr id="32" name="Text 29"/>
          <p:cNvSpPr/>
          <p:nvPr/>
        </p:nvSpPr>
        <p:spPr>
          <a:xfrm>
            <a:off x="11201400" y="6473952"/>
            <a:ext cx="411480" cy="201168"/>
          </a:xfrm>
          <a:prstGeom prst="rect">
            <a:avLst/>
          </a:prstGeom>
          <a:noFill/>
          <a:ln/>
        </p:spPr>
        <p:txBody>
          <a:bodyPr wrap="square" lIns="508" tIns="508" rIns="508" bIns="508" rtlCol="0" anchor="ctr"/>
          <a:lstStyle/>
          <a:p>
            <a:pPr marL="0" indent="0" algn="r">
              <a:buNone/>
            </a:pPr>
            <a:r>
              <a:rPr lang="en-US" sz="950" b="1" dirty="0">
                <a:solidFill>
                  <a:srgbClr val="576879"/>
                </a:solidFill>
                <a:latin typeface="Aptos" pitchFamily="34" charset="0"/>
                <a:ea typeface="Aptos" pitchFamily="34" charset="-122"/>
                <a:cs typeface="Aptos" pitchFamily="34" charset="-120"/>
              </a:rPr>
              <a:t>08</a:t>
            </a:r>
            <a:endParaRPr lang="en-US" sz="950" dirty="0"/>
          </a:p>
        </p:txBody>
      </p:sp>
      <p:pic>
        <p:nvPicPr>
          <p:cNvPr id="33" name="Narration_Audio_008">
            <a:hlinkClick r:id="" action="ppaction://media"/>
            <a:extLst>
              <a:ext uri="{FF2B5EF4-FFF2-40B4-BE49-F238E27FC236}">
                <a16:creationId xmlns:a16="http://schemas.microsoft.com/office/drawing/2014/main" id="{2618E57E-8A69-C8C8-A48B-E3869C1E0D13}"/>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938000" y="6604000"/>
            <a:ext cx="177800" cy="1778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Click="0" advTm="50872"/>
    </mc:Choice>
    <mc:Fallback xmlns="">
      <p:transition spd="slow" advClick="0" advTm="50872"/>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3"/>
                                        </p:tgtEl>
                                      </p:cBhvr>
                                    </p:cmd>
                                  </p:childTnLst>
                                </p:cTn>
                              </p:par>
                              <p:par>
                                <p:cTn id="7" presetID="1" presetClass="mediacall" presetSubtype="0" fill="hold" nodeType="withEffect">
                                  <p:stCondLst>
                                    <p:cond delay="0"/>
                                  </p:stCondLst>
                                  <p:childTnLst>
                                    <p:cmd type="call" cmd="playFrom(0.0)">
                                      <p:cBhvr>
                                        <p:cTn id="8" dur="49872" fill="hold"/>
                                        <p:tgtEl>
                                          <p:spTgt spid="3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9" fill="hold" display="0">
                  <p:stCondLst>
                    <p:cond delay="indefinite"/>
                  </p:stCondLst>
                  <p:endCondLst>
                    <p:cond evt="onStopAudio" delay="0">
                      <p:tgtEl>
                        <p:sldTgt/>
                      </p:tgtEl>
                    </p:cond>
                  </p:endCondLst>
                </p:cTn>
                <p:tgtEl>
                  <p:spTgt spid="33"/>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91440"/>
          </a:xfrm>
          <a:prstGeom prst="rect">
            <a:avLst/>
          </a:prstGeom>
          <a:solidFill>
            <a:srgbClr val="00A7E1"/>
          </a:solidFill>
          <a:ln w="12700">
            <a:solidFill>
              <a:srgbClr val="00A7E1"/>
            </a:solidFill>
            <a:prstDash val="solid"/>
          </a:ln>
        </p:spPr>
      </p:sp>
      <p:sp>
        <p:nvSpPr>
          <p:cNvPr id="3" name="Text 1"/>
          <p:cNvSpPr/>
          <p:nvPr/>
        </p:nvSpPr>
        <p:spPr>
          <a:xfrm>
            <a:off x="566928" y="329184"/>
            <a:ext cx="6858000" cy="219456"/>
          </a:xfrm>
          <a:prstGeom prst="rect">
            <a:avLst/>
          </a:prstGeom>
          <a:noFill/>
          <a:ln/>
        </p:spPr>
        <p:txBody>
          <a:bodyPr wrap="square" lIns="762" tIns="762" rIns="762" bIns="762" rtlCol="0" anchor="ctr">
            <a:normAutofit/>
          </a:bodyPr>
          <a:lstStyle/>
          <a:p>
            <a:pPr marL="0" indent="0">
              <a:buNone/>
            </a:pPr>
            <a:r>
              <a:rPr lang="en-US" sz="850" b="1" dirty="0">
                <a:solidFill>
                  <a:srgbClr val="008BD2"/>
                </a:solidFill>
                <a:latin typeface="Aptos" pitchFamily="34" charset="0"/>
                <a:ea typeface="Aptos" pitchFamily="34" charset="-122"/>
                <a:cs typeface="Aptos" pitchFamily="34" charset="-120"/>
              </a:rPr>
              <a:t>CONTROL-PLANE SEMANTICS</a:t>
            </a:r>
            <a:endParaRPr lang="en-US" sz="850" dirty="0"/>
          </a:p>
        </p:txBody>
      </p:sp>
      <p:sp>
        <p:nvSpPr>
          <p:cNvPr id="4" name="Text 2"/>
          <p:cNvSpPr/>
          <p:nvPr/>
        </p:nvSpPr>
        <p:spPr>
          <a:xfrm>
            <a:off x="566928" y="603504"/>
            <a:ext cx="8732520" cy="530352"/>
          </a:xfrm>
          <a:prstGeom prst="rect">
            <a:avLst/>
          </a:prstGeom>
          <a:noFill/>
          <a:ln/>
        </p:spPr>
        <p:txBody>
          <a:bodyPr wrap="square" lIns="762" tIns="762" rIns="762" bIns="762" rtlCol="0" anchor="ctr">
            <a:normAutofit/>
          </a:bodyPr>
          <a:lstStyle/>
          <a:p>
            <a:pPr marL="0" indent="0">
              <a:buNone/>
            </a:pPr>
            <a:r>
              <a:rPr lang="en-US" sz="2800" b="1" dirty="0">
                <a:solidFill>
                  <a:srgbClr val="0C1B2A"/>
                </a:solidFill>
                <a:latin typeface="Aptos Display" pitchFamily="34" charset="0"/>
                <a:ea typeface="Aptos Display" pitchFamily="34" charset="-122"/>
                <a:cs typeface="Aptos Display" pitchFamily="34" charset="-120"/>
              </a:rPr>
              <a:t>Where AGCP fits</a:t>
            </a:r>
            <a:endParaRPr lang="en-US" sz="2800" dirty="0"/>
          </a:p>
        </p:txBody>
      </p:sp>
      <p:pic>
        <p:nvPicPr>
          <p:cNvPr id="5" name="Image 0" descr="/mnt/data/ghostwriter_images/web_context/web_image_737e4f36f7da.png"/>
          <p:cNvPicPr>
            <a:picLocks noChangeAspect="1"/>
          </p:cNvPicPr>
          <p:nvPr/>
        </p:nvPicPr>
        <p:blipFill>
          <a:blip r:embed="rId5"/>
          <a:stretch>
            <a:fillRect/>
          </a:stretch>
        </p:blipFill>
        <p:spPr>
          <a:xfrm>
            <a:off x="9829800" y="201168"/>
            <a:ext cx="1783080" cy="713232"/>
          </a:xfrm>
          <a:prstGeom prst="rect">
            <a:avLst/>
          </a:prstGeom>
        </p:spPr>
      </p:pic>
      <p:sp>
        <p:nvSpPr>
          <p:cNvPr id="6" name="Text 3"/>
          <p:cNvSpPr/>
          <p:nvPr/>
        </p:nvSpPr>
        <p:spPr>
          <a:xfrm>
            <a:off x="772668" y="1160253"/>
            <a:ext cx="10616184" cy="685800"/>
          </a:xfrm>
          <a:prstGeom prst="rect">
            <a:avLst/>
          </a:prstGeom>
          <a:noFill/>
          <a:ln/>
        </p:spPr>
        <p:txBody>
          <a:bodyPr wrap="square" lIns="1016" tIns="1016" rIns="1016" bIns="1016" rtlCol="0" anchor="ctr">
            <a:normAutofit/>
          </a:bodyPr>
          <a:lstStyle/>
          <a:p>
            <a:pPr marL="0" indent="0" algn="ctr">
              <a:buNone/>
            </a:pPr>
            <a:r>
              <a:rPr lang="en-US" sz="1820" b="1" dirty="0">
                <a:solidFill>
                  <a:srgbClr val="0C1B2A"/>
                </a:solidFill>
              </a:rPr>
              <a:t>AGCP is one concrete, implementation-agnostic architecture for </a:t>
            </a:r>
          </a:p>
          <a:p>
            <a:pPr marL="0" indent="0" algn="ctr">
              <a:buNone/>
            </a:pPr>
            <a:r>
              <a:rPr lang="en-US" sz="1820" b="1" dirty="0">
                <a:solidFill>
                  <a:srgbClr val="0C1B2A"/>
                </a:solidFill>
              </a:rPr>
              <a:t>making runtime governance assessable.</a:t>
            </a:r>
            <a:endParaRPr lang="en-US" sz="1820" dirty="0"/>
          </a:p>
        </p:txBody>
      </p:sp>
      <p:sp>
        <p:nvSpPr>
          <p:cNvPr id="7" name="Shape 4"/>
          <p:cNvSpPr/>
          <p:nvPr/>
        </p:nvSpPr>
        <p:spPr>
          <a:xfrm>
            <a:off x="868680" y="2139696"/>
            <a:ext cx="3154680" cy="1874520"/>
          </a:xfrm>
          <a:prstGeom prst="roundRect">
            <a:avLst>
              <a:gd name="adj" fmla="val 3902"/>
            </a:avLst>
          </a:prstGeom>
          <a:solidFill>
            <a:srgbClr val="EAF5FC"/>
          </a:solidFill>
          <a:ln w="15875">
            <a:solidFill>
              <a:srgbClr val="005EA8"/>
            </a:solidFill>
            <a:prstDash val="solid"/>
          </a:ln>
          <a:effectLst>
            <a:outerShdw blurRad="19050" dist="8890" dir="2700000" algn="bl" rotWithShape="0">
              <a:srgbClr val="6B7A88">
                <a:alpha val="12000"/>
              </a:srgbClr>
            </a:outerShdw>
          </a:effectLst>
        </p:spPr>
      </p:sp>
      <p:sp>
        <p:nvSpPr>
          <p:cNvPr id="8" name="Text 5"/>
          <p:cNvSpPr/>
          <p:nvPr/>
        </p:nvSpPr>
        <p:spPr>
          <a:xfrm>
            <a:off x="1097280" y="2468880"/>
            <a:ext cx="2697480" cy="292608"/>
          </a:xfrm>
          <a:prstGeom prst="rect">
            <a:avLst/>
          </a:prstGeom>
          <a:noFill/>
          <a:ln/>
        </p:spPr>
        <p:txBody>
          <a:bodyPr wrap="square" lIns="762" tIns="762" rIns="762" bIns="762" rtlCol="0" anchor="ctr">
            <a:normAutofit/>
          </a:bodyPr>
          <a:lstStyle/>
          <a:p>
            <a:pPr marL="0" indent="0" algn="ctr">
              <a:buNone/>
            </a:pPr>
            <a:r>
              <a:rPr lang="en-US" sz="1900" b="1" dirty="0">
                <a:solidFill>
                  <a:srgbClr val="0C1B2A"/>
                </a:solidFill>
              </a:rPr>
              <a:t>Specification</a:t>
            </a:r>
            <a:endParaRPr lang="en-US" sz="1900" dirty="0"/>
          </a:p>
        </p:txBody>
      </p:sp>
      <p:sp>
        <p:nvSpPr>
          <p:cNvPr id="9" name="Text 6"/>
          <p:cNvSpPr/>
          <p:nvPr/>
        </p:nvSpPr>
        <p:spPr>
          <a:xfrm>
            <a:off x="1124712" y="2944368"/>
            <a:ext cx="2633472" cy="658368"/>
          </a:xfrm>
          <a:prstGeom prst="rect">
            <a:avLst/>
          </a:prstGeom>
          <a:noFill/>
          <a:ln/>
        </p:spPr>
        <p:txBody>
          <a:bodyPr wrap="square" lIns="1524" tIns="1524" rIns="1524" bIns="1524" rtlCol="0" anchor="ctr">
            <a:normAutofit/>
          </a:bodyPr>
          <a:lstStyle/>
          <a:p>
            <a:pPr marL="0" indent="0" algn="ctr">
              <a:buNone/>
            </a:pPr>
            <a:r>
              <a:rPr lang="en-US" sz="1020" dirty="0">
                <a:solidFill>
                  <a:srgbClr val="576879"/>
                </a:solidFill>
              </a:rPr>
              <a:t>governance semantics, lifecycle behavior, schemas, interoperability, deterministic constraints</a:t>
            </a:r>
            <a:endParaRPr lang="en-US" sz="1020" dirty="0"/>
          </a:p>
        </p:txBody>
      </p:sp>
      <p:sp>
        <p:nvSpPr>
          <p:cNvPr id="10" name="Shape 7"/>
          <p:cNvSpPr/>
          <p:nvPr/>
        </p:nvSpPr>
        <p:spPr>
          <a:xfrm>
            <a:off x="4617720" y="2139696"/>
            <a:ext cx="3154680" cy="1874520"/>
          </a:xfrm>
          <a:prstGeom prst="roundRect">
            <a:avLst>
              <a:gd name="adj" fmla="val 3902"/>
            </a:avLst>
          </a:prstGeom>
          <a:solidFill>
            <a:srgbClr val="EAF7EE"/>
          </a:solidFill>
          <a:ln w="15875">
            <a:solidFill>
              <a:srgbClr val="2F8F46"/>
            </a:solidFill>
            <a:prstDash val="solid"/>
          </a:ln>
          <a:effectLst>
            <a:outerShdw blurRad="19050" dist="8890" dir="2700000" algn="bl" rotWithShape="0">
              <a:srgbClr val="6B7A88">
                <a:alpha val="12000"/>
              </a:srgbClr>
            </a:outerShdw>
          </a:effectLst>
        </p:spPr>
      </p:sp>
      <p:sp>
        <p:nvSpPr>
          <p:cNvPr id="11" name="Text 8"/>
          <p:cNvSpPr/>
          <p:nvPr/>
        </p:nvSpPr>
        <p:spPr>
          <a:xfrm>
            <a:off x="4846320" y="2468880"/>
            <a:ext cx="2697480" cy="292608"/>
          </a:xfrm>
          <a:prstGeom prst="rect">
            <a:avLst/>
          </a:prstGeom>
          <a:noFill/>
          <a:ln/>
        </p:spPr>
        <p:txBody>
          <a:bodyPr wrap="square" lIns="762" tIns="762" rIns="762" bIns="762" rtlCol="0" anchor="ctr">
            <a:normAutofit/>
          </a:bodyPr>
          <a:lstStyle/>
          <a:p>
            <a:pPr marL="0" indent="0" algn="ctr">
              <a:buNone/>
            </a:pPr>
            <a:r>
              <a:rPr lang="en-US" sz="1900" b="1" dirty="0">
                <a:solidFill>
                  <a:srgbClr val="0C1B2A"/>
                </a:solidFill>
              </a:rPr>
              <a:t>Requirements</a:t>
            </a:r>
            <a:endParaRPr lang="en-US" sz="1900" dirty="0"/>
          </a:p>
        </p:txBody>
      </p:sp>
      <p:sp>
        <p:nvSpPr>
          <p:cNvPr id="12" name="Text 9"/>
          <p:cNvSpPr/>
          <p:nvPr/>
        </p:nvSpPr>
        <p:spPr>
          <a:xfrm>
            <a:off x="4873752" y="2944368"/>
            <a:ext cx="2633472" cy="658368"/>
          </a:xfrm>
          <a:prstGeom prst="rect">
            <a:avLst/>
          </a:prstGeom>
          <a:noFill/>
          <a:ln/>
        </p:spPr>
        <p:txBody>
          <a:bodyPr wrap="square" lIns="1524" tIns="1524" rIns="1524" bIns="1524" rtlCol="0" anchor="ctr">
            <a:normAutofit/>
          </a:bodyPr>
          <a:lstStyle/>
          <a:p>
            <a:pPr marL="0" indent="0" algn="ctr">
              <a:buNone/>
            </a:pPr>
            <a:r>
              <a:rPr lang="en-US" sz="1020" dirty="0">
                <a:solidFill>
                  <a:srgbClr val="576879"/>
                </a:solidFill>
              </a:rPr>
              <a:t>122 public conformance requirements across lifecycle, execution, evidence, multi-agent, isolation, and compilation</a:t>
            </a:r>
            <a:endParaRPr lang="en-US" sz="1020" dirty="0"/>
          </a:p>
        </p:txBody>
      </p:sp>
      <p:sp>
        <p:nvSpPr>
          <p:cNvPr id="13" name="Shape 10"/>
          <p:cNvSpPr/>
          <p:nvPr/>
        </p:nvSpPr>
        <p:spPr>
          <a:xfrm>
            <a:off x="8366760" y="2139696"/>
            <a:ext cx="3154680" cy="1874520"/>
          </a:xfrm>
          <a:prstGeom prst="roundRect">
            <a:avLst>
              <a:gd name="adj" fmla="val 3902"/>
            </a:avLst>
          </a:prstGeom>
          <a:solidFill>
            <a:srgbClr val="FFF8E2"/>
          </a:solidFill>
          <a:ln w="15875">
            <a:solidFill>
              <a:srgbClr val="D9A31A"/>
            </a:solidFill>
            <a:prstDash val="solid"/>
          </a:ln>
          <a:effectLst>
            <a:outerShdw blurRad="19050" dist="8890" dir="2700000" algn="bl" rotWithShape="0">
              <a:srgbClr val="6B7A88">
                <a:alpha val="12000"/>
              </a:srgbClr>
            </a:outerShdw>
          </a:effectLst>
        </p:spPr>
      </p:sp>
      <p:sp>
        <p:nvSpPr>
          <p:cNvPr id="14" name="Text 11"/>
          <p:cNvSpPr/>
          <p:nvPr/>
        </p:nvSpPr>
        <p:spPr>
          <a:xfrm>
            <a:off x="8595360" y="2468880"/>
            <a:ext cx="2697480" cy="292608"/>
          </a:xfrm>
          <a:prstGeom prst="rect">
            <a:avLst/>
          </a:prstGeom>
          <a:noFill/>
          <a:ln/>
        </p:spPr>
        <p:txBody>
          <a:bodyPr wrap="square" lIns="762" tIns="762" rIns="762" bIns="762" rtlCol="0" anchor="ctr">
            <a:normAutofit/>
          </a:bodyPr>
          <a:lstStyle/>
          <a:p>
            <a:pPr marL="0" indent="0" algn="ctr">
              <a:buNone/>
            </a:pPr>
            <a:r>
              <a:rPr lang="en-US" sz="1900" b="1" dirty="0">
                <a:solidFill>
                  <a:srgbClr val="0C1B2A"/>
                </a:solidFill>
              </a:rPr>
              <a:t>Conformance</a:t>
            </a:r>
            <a:endParaRPr lang="en-US" sz="1900" dirty="0"/>
          </a:p>
        </p:txBody>
      </p:sp>
      <p:sp>
        <p:nvSpPr>
          <p:cNvPr id="15" name="Text 12"/>
          <p:cNvSpPr/>
          <p:nvPr/>
        </p:nvSpPr>
        <p:spPr>
          <a:xfrm>
            <a:off x="8622792" y="2944368"/>
            <a:ext cx="2633472" cy="658368"/>
          </a:xfrm>
          <a:prstGeom prst="rect">
            <a:avLst/>
          </a:prstGeom>
          <a:noFill/>
          <a:ln/>
        </p:spPr>
        <p:txBody>
          <a:bodyPr wrap="square" lIns="1524" tIns="1524" rIns="1524" bIns="1524" rtlCol="0" anchor="ctr">
            <a:normAutofit/>
          </a:bodyPr>
          <a:lstStyle/>
          <a:p>
            <a:pPr marL="0" indent="0" algn="ctr">
              <a:buNone/>
            </a:pPr>
            <a:r>
              <a:rPr lang="en-US" sz="1020" dirty="0">
                <a:solidFill>
                  <a:srgbClr val="576879"/>
                </a:solidFill>
              </a:rPr>
              <a:t>structured evaluation of whether runtime governance behaviors exist and operate within scope</a:t>
            </a:r>
            <a:endParaRPr lang="en-US" sz="1020" dirty="0"/>
          </a:p>
        </p:txBody>
      </p:sp>
      <p:sp>
        <p:nvSpPr>
          <p:cNvPr id="16" name="Text 13"/>
          <p:cNvSpPr/>
          <p:nvPr/>
        </p:nvSpPr>
        <p:spPr>
          <a:xfrm>
            <a:off x="1188720" y="4919472"/>
            <a:ext cx="9784080" cy="457200"/>
          </a:xfrm>
          <a:prstGeom prst="rect">
            <a:avLst/>
          </a:prstGeom>
          <a:noFill/>
          <a:ln/>
        </p:spPr>
        <p:txBody>
          <a:bodyPr wrap="square" lIns="1270" tIns="1270" rIns="1270" bIns="1270" rtlCol="0" anchor="ctr">
            <a:normAutofit lnSpcReduction="10000"/>
          </a:bodyPr>
          <a:lstStyle/>
          <a:p>
            <a:pPr marL="0" indent="0" algn="ctr">
              <a:buNone/>
            </a:pPr>
            <a:r>
              <a:rPr lang="en-US" sz="1530" b="1" dirty="0">
                <a:solidFill>
                  <a:srgbClr val="2F8F46"/>
                </a:solidFill>
              </a:rPr>
              <a:t>The purpose is not to force one vendor stack. It is to evaluate whether execution is mediated, bounded, replayable, and evidence-linked.</a:t>
            </a:r>
            <a:endParaRPr lang="en-US" sz="1530" dirty="0"/>
          </a:p>
        </p:txBody>
      </p:sp>
      <p:sp>
        <p:nvSpPr>
          <p:cNvPr id="17" name="Text 14"/>
          <p:cNvSpPr/>
          <p:nvPr/>
        </p:nvSpPr>
        <p:spPr>
          <a:xfrm>
            <a:off x="566928" y="6492240"/>
            <a:ext cx="5120640" cy="182880"/>
          </a:xfrm>
          <a:prstGeom prst="rect">
            <a:avLst/>
          </a:prstGeom>
          <a:noFill/>
          <a:ln/>
        </p:spPr>
        <p:txBody>
          <a:bodyPr wrap="square" lIns="508" tIns="508" rIns="508" bIns="508" rtlCol="0" anchor="ctr">
            <a:normAutofit/>
          </a:bodyPr>
          <a:lstStyle/>
          <a:p>
            <a:pPr marL="0" indent="0">
              <a:buNone/>
            </a:pPr>
            <a:r>
              <a:rPr lang="en-US" sz="850" dirty="0">
                <a:solidFill>
                  <a:srgbClr val="576879"/>
                </a:solidFill>
                <a:latin typeface="Aptos" pitchFamily="34" charset="0"/>
                <a:ea typeface="Aptos" pitchFamily="34" charset="-122"/>
                <a:cs typeface="Aptos" pitchFamily="34" charset="-120"/>
              </a:rPr>
              <a:t>AGCP.ai runtime governance explainer</a:t>
            </a:r>
            <a:endParaRPr lang="en-US" sz="850" dirty="0"/>
          </a:p>
        </p:txBody>
      </p:sp>
      <p:sp>
        <p:nvSpPr>
          <p:cNvPr id="18" name="Text 15"/>
          <p:cNvSpPr/>
          <p:nvPr/>
        </p:nvSpPr>
        <p:spPr>
          <a:xfrm>
            <a:off x="11201400" y="6473952"/>
            <a:ext cx="411480" cy="201168"/>
          </a:xfrm>
          <a:prstGeom prst="rect">
            <a:avLst/>
          </a:prstGeom>
          <a:noFill/>
          <a:ln/>
        </p:spPr>
        <p:txBody>
          <a:bodyPr wrap="square" lIns="508" tIns="508" rIns="508" bIns="508" rtlCol="0" anchor="ctr"/>
          <a:lstStyle/>
          <a:p>
            <a:pPr marL="0" indent="0" algn="r">
              <a:buNone/>
            </a:pPr>
            <a:r>
              <a:rPr lang="en-US" sz="950" b="1" dirty="0">
                <a:solidFill>
                  <a:srgbClr val="576879"/>
                </a:solidFill>
                <a:latin typeface="Aptos" pitchFamily="34" charset="0"/>
                <a:ea typeface="Aptos" pitchFamily="34" charset="-122"/>
                <a:cs typeface="Aptos" pitchFamily="34" charset="-120"/>
              </a:rPr>
              <a:t>09</a:t>
            </a:r>
            <a:endParaRPr lang="en-US" sz="950" dirty="0"/>
          </a:p>
        </p:txBody>
      </p:sp>
      <p:pic>
        <p:nvPicPr>
          <p:cNvPr id="19" name="Narration_Audio_009">
            <a:hlinkClick r:id="" action="ppaction://media"/>
            <a:extLst>
              <a:ext uri="{FF2B5EF4-FFF2-40B4-BE49-F238E27FC236}">
                <a16:creationId xmlns:a16="http://schemas.microsoft.com/office/drawing/2014/main" id="{4DC53173-5D58-736D-0109-530E8D1E412B}"/>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938000" y="6604000"/>
            <a:ext cx="177800" cy="1778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Click="0" advTm="47248"/>
    </mc:Choice>
    <mc:Fallback xmlns="">
      <p:transition spd="slow" advClick="0" advTm="47248"/>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9"/>
                                        </p:tgtEl>
                                      </p:cBhvr>
                                    </p:cmd>
                                  </p:childTnLst>
                                </p:cTn>
                              </p:par>
                              <p:par>
                                <p:cTn id="7" presetID="1" presetClass="mediacall" presetSubtype="0" fill="hold" nodeType="withEffect">
                                  <p:stCondLst>
                                    <p:cond delay="0"/>
                                  </p:stCondLst>
                                  <p:childTnLst>
                                    <p:cmd type="call" cmd="playFrom(0.0)">
                                      <p:cBhvr>
                                        <p:cTn id="8" dur="46248" fill="hold"/>
                                        <p:tgtEl>
                                          <p:spTgt spid="1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9" fill="hold" display="0">
                  <p:stCondLst>
                    <p:cond delay="indefinite"/>
                  </p:stCondLst>
                  <p:endCondLst>
                    <p:cond evt="onStopAudio" delay="0">
                      <p:tgtEl>
                        <p:sldTgt/>
                      </p:tgtEl>
                    </p:cond>
                  </p:endCondLst>
                </p:cTn>
                <p:tgtEl>
                  <p:spTgt spid="19"/>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91440"/>
          </a:xfrm>
          <a:prstGeom prst="rect">
            <a:avLst/>
          </a:prstGeom>
          <a:solidFill>
            <a:srgbClr val="00A7E1"/>
          </a:solidFill>
          <a:ln w="12700">
            <a:solidFill>
              <a:srgbClr val="00A7E1"/>
            </a:solidFill>
            <a:prstDash val="solid"/>
          </a:ln>
        </p:spPr>
      </p:sp>
      <p:sp>
        <p:nvSpPr>
          <p:cNvPr id="3" name="Text 1"/>
          <p:cNvSpPr/>
          <p:nvPr/>
        </p:nvSpPr>
        <p:spPr>
          <a:xfrm>
            <a:off x="566928" y="329184"/>
            <a:ext cx="6858000" cy="219456"/>
          </a:xfrm>
          <a:prstGeom prst="rect">
            <a:avLst/>
          </a:prstGeom>
          <a:noFill/>
          <a:ln/>
        </p:spPr>
        <p:txBody>
          <a:bodyPr wrap="square" lIns="762" tIns="762" rIns="762" bIns="762" rtlCol="0" anchor="ctr">
            <a:normAutofit/>
          </a:bodyPr>
          <a:lstStyle/>
          <a:p>
            <a:pPr marL="0" indent="0">
              <a:buNone/>
            </a:pPr>
            <a:r>
              <a:rPr lang="en-US" sz="850" b="1" dirty="0">
                <a:solidFill>
                  <a:srgbClr val="008BD2"/>
                </a:solidFill>
                <a:latin typeface="Aptos" pitchFamily="34" charset="0"/>
                <a:ea typeface="Aptos" pitchFamily="34" charset="-122"/>
                <a:cs typeface="Aptos" pitchFamily="34" charset="-120"/>
              </a:rPr>
              <a:t>BETWEEN COGNITION AND CONSEQUENCE</a:t>
            </a:r>
            <a:endParaRPr lang="en-US" sz="850" dirty="0"/>
          </a:p>
        </p:txBody>
      </p:sp>
      <p:sp>
        <p:nvSpPr>
          <p:cNvPr id="4" name="Text 2"/>
          <p:cNvSpPr/>
          <p:nvPr/>
        </p:nvSpPr>
        <p:spPr>
          <a:xfrm>
            <a:off x="566928" y="603504"/>
            <a:ext cx="8732520" cy="530352"/>
          </a:xfrm>
          <a:prstGeom prst="rect">
            <a:avLst/>
          </a:prstGeom>
          <a:noFill/>
          <a:ln/>
        </p:spPr>
        <p:txBody>
          <a:bodyPr wrap="square" lIns="762" tIns="762" rIns="762" bIns="762" rtlCol="0" anchor="ctr">
            <a:normAutofit/>
          </a:bodyPr>
          <a:lstStyle/>
          <a:p>
            <a:pPr marL="0" indent="0">
              <a:buNone/>
            </a:pPr>
            <a:r>
              <a:rPr lang="en-US" sz="2800" b="1" dirty="0">
                <a:solidFill>
                  <a:srgbClr val="0C1B2A"/>
                </a:solidFill>
                <a:latin typeface="Aptos Display" pitchFamily="34" charset="0"/>
                <a:ea typeface="Aptos Display" pitchFamily="34" charset="-122"/>
                <a:cs typeface="Aptos Display" pitchFamily="34" charset="-120"/>
              </a:rPr>
              <a:t>Architecture placement</a:t>
            </a:r>
            <a:endParaRPr lang="en-US" sz="2800" dirty="0"/>
          </a:p>
        </p:txBody>
      </p:sp>
      <p:pic>
        <p:nvPicPr>
          <p:cNvPr id="5" name="Image 0" descr="/mnt/data/ghostwriter_images/web_context/web_image_737e4f36f7da.png"/>
          <p:cNvPicPr>
            <a:picLocks noChangeAspect="1"/>
          </p:cNvPicPr>
          <p:nvPr/>
        </p:nvPicPr>
        <p:blipFill>
          <a:blip r:embed="rId5"/>
          <a:stretch>
            <a:fillRect/>
          </a:stretch>
        </p:blipFill>
        <p:spPr>
          <a:xfrm>
            <a:off x="9829800" y="201168"/>
            <a:ext cx="1783080" cy="713232"/>
          </a:xfrm>
          <a:prstGeom prst="rect">
            <a:avLst/>
          </a:prstGeom>
        </p:spPr>
      </p:pic>
      <p:sp>
        <p:nvSpPr>
          <p:cNvPr id="6" name="Shape 3"/>
          <p:cNvSpPr/>
          <p:nvPr/>
        </p:nvSpPr>
        <p:spPr>
          <a:xfrm>
            <a:off x="868680" y="5074920"/>
            <a:ext cx="10469880" cy="768096"/>
          </a:xfrm>
          <a:prstGeom prst="roundRect">
            <a:avLst>
              <a:gd name="adj" fmla="val 9524"/>
            </a:avLst>
          </a:prstGeom>
          <a:solidFill>
            <a:srgbClr val="EEF3F7"/>
          </a:solidFill>
          <a:ln w="12700">
            <a:solidFill>
              <a:srgbClr val="C7D6E2"/>
            </a:solidFill>
            <a:prstDash val="solid"/>
          </a:ln>
        </p:spPr>
      </p:sp>
      <p:sp>
        <p:nvSpPr>
          <p:cNvPr id="7" name="Text 4"/>
          <p:cNvSpPr/>
          <p:nvPr/>
        </p:nvSpPr>
        <p:spPr>
          <a:xfrm>
            <a:off x="1097280" y="5330952"/>
            <a:ext cx="10012680" cy="219456"/>
          </a:xfrm>
          <a:prstGeom prst="rect">
            <a:avLst/>
          </a:prstGeom>
          <a:noFill/>
          <a:ln/>
        </p:spPr>
        <p:txBody>
          <a:bodyPr wrap="square" lIns="1016" tIns="1016" rIns="1016" bIns="1016" rtlCol="0" anchor="ctr">
            <a:normAutofit/>
          </a:bodyPr>
          <a:lstStyle/>
          <a:p>
            <a:pPr marL="0" indent="0" algn="ctr">
              <a:buNone/>
            </a:pPr>
            <a:r>
              <a:rPr lang="en-US" sz="1180" dirty="0">
                <a:solidFill>
                  <a:srgbClr val="576879"/>
                </a:solidFill>
              </a:rPr>
              <a:t>Enterprise operational state: cloud, data, security tooling, transactions, workflows, infrastructure</a:t>
            </a:r>
            <a:endParaRPr lang="en-US" sz="1180" dirty="0"/>
          </a:p>
        </p:txBody>
      </p:sp>
      <p:sp>
        <p:nvSpPr>
          <p:cNvPr id="8" name="Shape 5"/>
          <p:cNvSpPr/>
          <p:nvPr/>
        </p:nvSpPr>
        <p:spPr>
          <a:xfrm>
            <a:off x="3218688" y="3163824"/>
            <a:ext cx="1197864" cy="0"/>
          </a:xfrm>
          <a:prstGeom prst="line">
            <a:avLst/>
          </a:prstGeom>
          <a:noFill/>
          <a:ln w="15240">
            <a:solidFill>
              <a:srgbClr val="C7D6E2"/>
            </a:solidFill>
            <a:prstDash val="solid"/>
            <a:tailEnd type="triangle"/>
          </a:ln>
        </p:spPr>
      </p:sp>
      <p:sp>
        <p:nvSpPr>
          <p:cNvPr id="9" name="Shape 6"/>
          <p:cNvSpPr/>
          <p:nvPr/>
        </p:nvSpPr>
        <p:spPr>
          <a:xfrm>
            <a:off x="7644384" y="3163824"/>
            <a:ext cx="1179576" cy="0"/>
          </a:xfrm>
          <a:prstGeom prst="line">
            <a:avLst/>
          </a:prstGeom>
          <a:noFill/>
          <a:ln w="15240">
            <a:solidFill>
              <a:srgbClr val="C7D6E2"/>
            </a:solidFill>
            <a:prstDash val="solid"/>
            <a:tailEnd type="triangle"/>
          </a:ln>
        </p:spPr>
      </p:sp>
      <p:sp>
        <p:nvSpPr>
          <p:cNvPr id="10" name="Text 7"/>
          <p:cNvSpPr/>
          <p:nvPr/>
        </p:nvSpPr>
        <p:spPr>
          <a:xfrm>
            <a:off x="868680" y="2395728"/>
            <a:ext cx="2423160" cy="1508760"/>
          </a:xfrm>
          <a:prstGeom prst="rect">
            <a:avLst/>
          </a:prstGeom>
          <a:solidFill>
            <a:srgbClr val="EAF5FC"/>
          </a:solidFill>
          <a:ln w="13970">
            <a:solidFill>
              <a:srgbClr val="005EA8"/>
            </a:solidFill>
          </a:ln>
        </p:spPr>
        <p:txBody>
          <a:bodyPr wrap="square" lIns="2032" tIns="2032" rIns="2032" bIns="2032" rtlCol="0" anchor="ctr">
            <a:normAutofit/>
          </a:bodyPr>
          <a:lstStyle/>
          <a:p>
            <a:pPr marL="0" indent="0" algn="ctr">
              <a:buNone/>
            </a:pPr>
            <a:r>
              <a:rPr lang="en-US" sz="1320" b="1" dirty="0">
                <a:solidFill>
                  <a:srgbClr val="0C1B2A"/>
                </a:solidFill>
                <a:latin typeface="Aptos" pitchFamily="34" charset="0"/>
                <a:ea typeface="Aptos" pitchFamily="34" charset="-122"/>
                <a:cs typeface="Aptos" pitchFamily="34" charset="-120"/>
              </a:rPr>
              <a:t>Agent / orchestrator</a:t>
            </a:r>
            <a:endParaRPr lang="en-US" sz="1320" dirty="0"/>
          </a:p>
          <a:p>
            <a:pPr marL="0" indent="0" algn="ctr">
              <a:buNone/>
            </a:pPr>
            <a:r>
              <a:rPr lang="en-US" sz="1320" b="1" dirty="0">
                <a:solidFill>
                  <a:srgbClr val="0C1B2A"/>
                </a:solidFill>
                <a:latin typeface="Aptos" pitchFamily="34" charset="0"/>
                <a:ea typeface="Aptos" pitchFamily="34" charset="-122"/>
                <a:cs typeface="Aptos" pitchFamily="34" charset="-120"/>
              </a:rPr>
              <a:t>plans and proposes</a:t>
            </a:r>
            <a:endParaRPr lang="en-US" sz="1320" dirty="0"/>
          </a:p>
        </p:txBody>
      </p:sp>
      <p:sp>
        <p:nvSpPr>
          <p:cNvPr id="11" name="Text 8"/>
          <p:cNvSpPr/>
          <p:nvPr/>
        </p:nvSpPr>
        <p:spPr>
          <a:xfrm>
            <a:off x="4526280" y="2121408"/>
            <a:ext cx="3063240" cy="2057400"/>
          </a:xfrm>
          <a:prstGeom prst="rect">
            <a:avLst/>
          </a:prstGeom>
          <a:solidFill>
            <a:srgbClr val="EAF7EE"/>
          </a:solidFill>
          <a:ln w="20320">
            <a:solidFill>
              <a:srgbClr val="2F8F46"/>
            </a:solidFill>
          </a:ln>
          <a:effectLst>
            <a:outerShdw blurRad="19050" dist="8890" dir="2700000" algn="bl" rotWithShape="0">
              <a:srgbClr val="6B7A88">
                <a:alpha val="13000"/>
              </a:srgbClr>
            </a:outerShdw>
          </a:effectLst>
        </p:spPr>
        <p:txBody>
          <a:bodyPr wrap="square" lIns="2032" tIns="2032" rIns="2032" bIns="2032" rtlCol="0" anchor="ctr">
            <a:normAutofit/>
          </a:bodyPr>
          <a:lstStyle/>
          <a:p>
            <a:pPr marL="0" indent="0" algn="ctr">
              <a:buNone/>
            </a:pPr>
            <a:r>
              <a:rPr lang="en-US" sz="1450" b="1" dirty="0">
                <a:solidFill>
                  <a:srgbClr val="0C1B2A"/>
                </a:solidFill>
                <a:latin typeface="Aptos" pitchFamily="34" charset="0"/>
                <a:ea typeface="Aptos" pitchFamily="34" charset="-122"/>
                <a:cs typeface="Aptos" pitchFamily="34" charset="-120"/>
              </a:rPr>
              <a:t>Runtime governance</a:t>
            </a:r>
            <a:endParaRPr lang="en-US" sz="1450" dirty="0"/>
          </a:p>
          <a:p>
            <a:pPr marL="0" indent="0" algn="ctr">
              <a:buNone/>
            </a:pPr>
            <a:r>
              <a:rPr lang="en-US" sz="1450" b="1" dirty="0">
                <a:solidFill>
                  <a:srgbClr val="0C1B2A"/>
                </a:solidFill>
                <a:latin typeface="Aptos" pitchFamily="34" charset="0"/>
                <a:ea typeface="Aptos" pitchFamily="34" charset="-122"/>
                <a:cs typeface="Aptos" pitchFamily="34" charset="-120"/>
              </a:rPr>
              <a:t>mediates execution</a:t>
            </a:r>
            <a:endParaRPr lang="en-US" sz="1450" dirty="0"/>
          </a:p>
        </p:txBody>
      </p:sp>
      <p:sp>
        <p:nvSpPr>
          <p:cNvPr id="12" name="Text 9"/>
          <p:cNvSpPr/>
          <p:nvPr/>
        </p:nvSpPr>
        <p:spPr>
          <a:xfrm>
            <a:off x="8915400" y="2395728"/>
            <a:ext cx="2423160" cy="1508760"/>
          </a:xfrm>
          <a:prstGeom prst="rect">
            <a:avLst/>
          </a:prstGeom>
          <a:solidFill>
            <a:srgbClr val="FFF8E2"/>
          </a:solidFill>
          <a:ln w="13970">
            <a:solidFill>
              <a:srgbClr val="D9A31A"/>
            </a:solidFill>
          </a:ln>
        </p:spPr>
        <p:txBody>
          <a:bodyPr wrap="square" lIns="2032" tIns="2032" rIns="2032" bIns="2032" rtlCol="0" anchor="ctr">
            <a:normAutofit/>
          </a:bodyPr>
          <a:lstStyle/>
          <a:p>
            <a:pPr marL="0" indent="0" algn="ctr">
              <a:buNone/>
            </a:pPr>
            <a:r>
              <a:rPr lang="en-US" sz="1320" b="1" dirty="0">
                <a:solidFill>
                  <a:srgbClr val="0C1B2A"/>
                </a:solidFill>
                <a:latin typeface="Aptos" pitchFamily="34" charset="0"/>
                <a:ea typeface="Aptos" pitchFamily="34" charset="-122"/>
                <a:cs typeface="Aptos" pitchFamily="34" charset="-120"/>
              </a:rPr>
              <a:t>Tool / API / system</a:t>
            </a:r>
            <a:endParaRPr lang="en-US" sz="1320" dirty="0"/>
          </a:p>
          <a:p>
            <a:pPr marL="0" indent="0" algn="ctr">
              <a:buNone/>
            </a:pPr>
            <a:r>
              <a:rPr lang="en-US" sz="1320" b="1" dirty="0">
                <a:solidFill>
                  <a:srgbClr val="0C1B2A"/>
                </a:solidFill>
                <a:latin typeface="Aptos" pitchFamily="34" charset="0"/>
                <a:ea typeface="Aptos" pitchFamily="34" charset="-122"/>
                <a:cs typeface="Aptos" pitchFamily="34" charset="-120"/>
              </a:rPr>
              <a:t>performs effect</a:t>
            </a:r>
            <a:endParaRPr lang="en-US" sz="1320" dirty="0"/>
          </a:p>
        </p:txBody>
      </p:sp>
      <p:sp>
        <p:nvSpPr>
          <p:cNvPr id="13" name="Text 10"/>
          <p:cNvSpPr/>
          <p:nvPr/>
        </p:nvSpPr>
        <p:spPr>
          <a:xfrm>
            <a:off x="3840480" y="1499616"/>
            <a:ext cx="822960" cy="310896"/>
          </a:xfrm>
          <a:prstGeom prst="rect">
            <a:avLst/>
          </a:prstGeom>
          <a:solidFill>
            <a:srgbClr val="E8F8FD"/>
          </a:solidFill>
          <a:ln w="12700">
            <a:solidFill>
              <a:srgbClr val="008BD2"/>
            </a:solidFill>
          </a:ln>
        </p:spPr>
        <p:txBody>
          <a:bodyPr wrap="square" lIns="1016" tIns="1016" rIns="1016" bIns="1016" rtlCol="0" anchor="ctr">
            <a:normAutofit/>
          </a:bodyPr>
          <a:lstStyle/>
          <a:p>
            <a:pPr marL="0" indent="0" algn="ctr">
              <a:buNone/>
            </a:pPr>
            <a:r>
              <a:rPr lang="en-US" sz="860" b="1" dirty="0">
                <a:solidFill>
                  <a:srgbClr val="008BD2"/>
                </a:solidFill>
              </a:rPr>
              <a:t>policy</a:t>
            </a:r>
            <a:endParaRPr lang="en-US" sz="860" dirty="0"/>
          </a:p>
        </p:txBody>
      </p:sp>
      <p:sp>
        <p:nvSpPr>
          <p:cNvPr id="14" name="Text 11"/>
          <p:cNvSpPr/>
          <p:nvPr/>
        </p:nvSpPr>
        <p:spPr>
          <a:xfrm>
            <a:off x="4956048" y="1499616"/>
            <a:ext cx="822960" cy="310896"/>
          </a:xfrm>
          <a:prstGeom prst="rect">
            <a:avLst/>
          </a:prstGeom>
          <a:solidFill>
            <a:srgbClr val="EAF5FC"/>
          </a:solidFill>
          <a:ln w="12700">
            <a:solidFill>
              <a:srgbClr val="005EA8"/>
            </a:solidFill>
          </a:ln>
        </p:spPr>
        <p:txBody>
          <a:bodyPr wrap="square" lIns="1016" tIns="1016" rIns="1016" bIns="1016" rtlCol="0" anchor="ctr">
            <a:normAutofit/>
          </a:bodyPr>
          <a:lstStyle/>
          <a:p>
            <a:pPr marL="0" indent="0" algn="ctr">
              <a:buNone/>
            </a:pPr>
            <a:r>
              <a:rPr lang="en-US" sz="860" b="1" dirty="0">
                <a:solidFill>
                  <a:srgbClr val="005EA8"/>
                </a:solidFill>
              </a:rPr>
              <a:t>identity</a:t>
            </a:r>
            <a:endParaRPr lang="en-US" sz="860" dirty="0"/>
          </a:p>
        </p:txBody>
      </p:sp>
      <p:sp>
        <p:nvSpPr>
          <p:cNvPr id="15" name="Text 12"/>
          <p:cNvSpPr/>
          <p:nvPr/>
        </p:nvSpPr>
        <p:spPr>
          <a:xfrm>
            <a:off x="6071616" y="1499616"/>
            <a:ext cx="822960" cy="310896"/>
          </a:xfrm>
          <a:prstGeom prst="rect">
            <a:avLst/>
          </a:prstGeom>
          <a:solidFill>
            <a:srgbClr val="EAF7EE"/>
          </a:solidFill>
          <a:ln w="12700">
            <a:solidFill>
              <a:srgbClr val="2F8F46"/>
            </a:solidFill>
          </a:ln>
        </p:spPr>
        <p:txBody>
          <a:bodyPr wrap="square" lIns="1016" tIns="1016" rIns="1016" bIns="1016" rtlCol="0" anchor="ctr">
            <a:normAutofit/>
          </a:bodyPr>
          <a:lstStyle/>
          <a:p>
            <a:pPr marL="0" indent="0" algn="ctr">
              <a:buNone/>
            </a:pPr>
            <a:r>
              <a:rPr lang="en-US" sz="860" b="1" dirty="0">
                <a:solidFill>
                  <a:srgbClr val="2F8F46"/>
                </a:solidFill>
              </a:rPr>
              <a:t>state</a:t>
            </a:r>
            <a:endParaRPr lang="en-US" sz="860" dirty="0"/>
          </a:p>
        </p:txBody>
      </p:sp>
      <p:sp>
        <p:nvSpPr>
          <p:cNvPr id="16" name="Text 13"/>
          <p:cNvSpPr/>
          <p:nvPr/>
        </p:nvSpPr>
        <p:spPr>
          <a:xfrm>
            <a:off x="7187184" y="1499616"/>
            <a:ext cx="822960" cy="310896"/>
          </a:xfrm>
          <a:prstGeom prst="rect">
            <a:avLst/>
          </a:prstGeom>
          <a:solidFill>
            <a:srgbClr val="FFF8E2"/>
          </a:solidFill>
          <a:ln w="12700">
            <a:solidFill>
              <a:srgbClr val="D9A31A"/>
            </a:solidFill>
          </a:ln>
        </p:spPr>
        <p:txBody>
          <a:bodyPr wrap="square" lIns="1016" tIns="1016" rIns="1016" bIns="1016" rtlCol="0" anchor="ctr">
            <a:normAutofit/>
          </a:bodyPr>
          <a:lstStyle/>
          <a:p>
            <a:pPr marL="0" indent="0" algn="ctr">
              <a:buNone/>
            </a:pPr>
            <a:r>
              <a:rPr lang="en-US" sz="860" b="1" dirty="0">
                <a:solidFill>
                  <a:srgbClr val="D9A31A"/>
                </a:solidFill>
              </a:rPr>
              <a:t>evidence</a:t>
            </a:r>
            <a:endParaRPr lang="en-US" sz="860" dirty="0"/>
          </a:p>
        </p:txBody>
      </p:sp>
      <p:sp>
        <p:nvSpPr>
          <p:cNvPr id="17" name="Text 14"/>
          <p:cNvSpPr/>
          <p:nvPr/>
        </p:nvSpPr>
        <p:spPr>
          <a:xfrm>
            <a:off x="5577840" y="4480560"/>
            <a:ext cx="822960" cy="310896"/>
          </a:xfrm>
          <a:prstGeom prst="rect">
            <a:avLst/>
          </a:prstGeom>
          <a:solidFill>
            <a:srgbClr val="FFF0E7"/>
          </a:solidFill>
          <a:ln w="12700">
            <a:solidFill>
              <a:srgbClr val="E8752A"/>
            </a:solidFill>
          </a:ln>
        </p:spPr>
        <p:txBody>
          <a:bodyPr wrap="square" lIns="1016" tIns="1016" rIns="1016" bIns="1016" rtlCol="0" anchor="ctr">
            <a:normAutofit/>
          </a:bodyPr>
          <a:lstStyle/>
          <a:p>
            <a:pPr marL="0" indent="0" algn="ctr">
              <a:buNone/>
            </a:pPr>
            <a:r>
              <a:rPr lang="en-US" sz="860" b="1" dirty="0">
                <a:solidFill>
                  <a:srgbClr val="E8752A"/>
                </a:solidFill>
              </a:rPr>
              <a:t>HITL</a:t>
            </a:r>
            <a:endParaRPr lang="en-US" sz="860" dirty="0"/>
          </a:p>
        </p:txBody>
      </p:sp>
      <p:sp>
        <p:nvSpPr>
          <p:cNvPr id="18" name="Text 15"/>
          <p:cNvSpPr/>
          <p:nvPr/>
        </p:nvSpPr>
        <p:spPr>
          <a:xfrm>
            <a:off x="868680" y="6126480"/>
            <a:ext cx="10424160" cy="228600"/>
          </a:xfrm>
          <a:prstGeom prst="rect">
            <a:avLst/>
          </a:prstGeom>
          <a:noFill/>
          <a:ln/>
        </p:spPr>
        <p:txBody>
          <a:bodyPr wrap="square" lIns="1016" tIns="1016" rIns="1016" bIns="1016" rtlCol="0" anchor="ctr">
            <a:normAutofit/>
          </a:bodyPr>
          <a:lstStyle/>
          <a:p>
            <a:pPr marL="0" indent="0" algn="ctr">
              <a:buNone/>
            </a:pPr>
            <a:r>
              <a:rPr lang="en-US" sz="1310" b="1" dirty="0">
                <a:solidFill>
                  <a:srgbClr val="2F8F46"/>
                </a:solidFill>
              </a:rPr>
              <a:t>The agent may reason and propose. The governance layer decides whether the proposed effect may proceed.</a:t>
            </a:r>
            <a:endParaRPr lang="en-US" sz="1310" dirty="0"/>
          </a:p>
        </p:txBody>
      </p:sp>
      <p:sp>
        <p:nvSpPr>
          <p:cNvPr id="19" name="Text 16"/>
          <p:cNvSpPr/>
          <p:nvPr/>
        </p:nvSpPr>
        <p:spPr>
          <a:xfrm>
            <a:off x="566928" y="6492240"/>
            <a:ext cx="5120640" cy="182880"/>
          </a:xfrm>
          <a:prstGeom prst="rect">
            <a:avLst/>
          </a:prstGeom>
          <a:noFill/>
          <a:ln/>
        </p:spPr>
        <p:txBody>
          <a:bodyPr wrap="square" lIns="508" tIns="508" rIns="508" bIns="508" rtlCol="0" anchor="ctr">
            <a:normAutofit/>
          </a:bodyPr>
          <a:lstStyle/>
          <a:p>
            <a:pPr marL="0" indent="0">
              <a:buNone/>
            </a:pPr>
            <a:r>
              <a:rPr lang="en-US" sz="850" dirty="0">
                <a:solidFill>
                  <a:srgbClr val="576879"/>
                </a:solidFill>
                <a:latin typeface="Aptos" pitchFamily="34" charset="0"/>
                <a:ea typeface="Aptos" pitchFamily="34" charset="-122"/>
                <a:cs typeface="Aptos" pitchFamily="34" charset="-120"/>
              </a:rPr>
              <a:t>AGCP.ai runtime governance explainer</a:t>
            </a:r>
            <a:endParaRPr lang="en-US" sz="850" dirty="0"/>
          </a:p>
        </p:txBody>
      </p:sp>
      <p:sp>
        <p:nvSpPr>
          <p:cNvPr id="20" name="Text 17"/>
          <p:cNvSpPr/>
          <p:nvPr/>
        </p:nvSpPr>
        <p:spPr>
          <a:xfrm>
            <a:off x="11201400" y="6473952"/>
            <a:ext cx="411480" cy="201168"/>
          </a:xfrm>
          <a:prstGeom prst="rect">
            <a:avLst/>
          </a:prstGeom>
          <a:noFill/>
          <a:ln/>
        </p:spPr>
        <p:txBody>
          <a:bodyPr wrap="square" lIns="508" tIns="508" rIns="508" bIns="508" rtlCol="0" anchor="ctr"/>
          <a:lstStyle/>
          <a:p>
            <a:pPr marL="0" indent="0" algn="r">
              <a:buNone/>
            </a:pPr>
            <a:r>
              <a:rPr lang="en-US" sz="950" b="1" dirty="0">
                <a:solidFill>
                  <a:srgbClr val="576879"/>
                </a:solidFill>
                <a:latin typeface="Aptos" pitchFamily="34" charset="0"/>
                <a:ea typeface="Aptos" pitchFamily="34" charset="-122"/>
                <a:cs typeface="Aptos" pitchFamily="34" charset="-120"/>
              </a:rPr>
              <a:t>10</a:t>
            </a:r>
            <a:endParaRPr lang="en-US" sz="950" dirty="0"/>
          </a:p>
        </p:txBody>
      </p:sp>
      <p:pic>
        <p:nvPicPr>
          <p:cNvPr id="21" name="Narration_Audio_010">
            <a:hlinkClick r:id="" action="ppaction://media"/>
            <a:extLst>
              <a:ext uri="{FF2B5EF4-FFF2-40B4-BE49-F238E27FC236}">
                <a16:creationId xmlns:a16="http://schemas.microsoft.com/office/drawing/2014/main" id="{E5F8A642-3239-9906-F622-8F7B07BB254A}"/>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938000" y="6604000"/>
            <a:ext cx="177800" cy="1778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Click="0" advTm="43600"/>
    </mc:Choice>
    <mc:Fallback xmlns="">
      <p:transition spd="slow" advClick="0" advTm="436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1"/>
                                        </p:tgtEl>
                                      </p:cBhvr>
                                    </p:cmd>
                                  </p:childTnLst>
                                </p:cTn>
                              </p:par>
                              <p:par>
                                <p:cTn id="7" presetID="1" presetClass="mediacall" presetSubtype="0" fill="hold" nodeType="withEffect">
                                  <p:stCondLst>
                                    <p:cond delay="0"/>
                                  </p:stCondLst>
                                  <p:childTnLst>
                                    <p:cmd type="call" cmd="playFrom(0.0)">
                                      <p:cBhvr>
                                        <p:cTn id="8" dur="42600" fill="hold"/>
                                        <p:tgtEl>
                                          <p:spTgt spid="2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9" fill="hold" display="0">
                  <p:stCondLst>
                    <p:cond delay="indefinite"/>
                  </p:stCondLst>
                  <p:endCondLst>
                    <p:cond evt="onStopAudio" delay="0">
                      <p:tgtEl>
                        <p:sldTgt/>
                      </p:tgtEl>
                    </p:cond>
                  </p:endCondLst>
                </p:cTn>
                <p:tgtEl>
                  <p:spTgt spid="21"/>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91440"/>
          </a:xfrm>
          <a:prstGeom prst="rect">
            <a:avLst/>
          </a:prstGeom>
          <a:solidFill>
            <a:srgbClr val="00A7E1"/>
          </a:solidFill>
          <a:ln w="12700">
            <a:solidFill>
              <a:srgbClr val="00A7E1"/>
            </a:solidFill>
            <a:prstDash val="solid"/>
          </a:ln>
        </p:spPr>
      </p:sp>
      <p:sp>
        <p:nvSpPr>
          <p:cNvPr id="3" name="Text 1"/>
          <p:cNvSpPr/>
          <p:nvPr/>
        </p:nvSpPr>
        <p:spPr>
          <a:xfrm>
            <a:off x="566928" y="329184"/>
            <a:ext cx="6858000" cy="219456"/>
          </a:xfrm>
          <a:prstGeom prst="rect">
            <a:avLst/>
          </a:prstGeom>
          <a:noFill/>
          <a:ln/>
        </p:spPr>
        <p:txBody>
          <a:bodyPr wrap="square" lIns="762" tIns="762" rIns="762" bIns="762" rtlCol="0" anchor="ctr">
            <a:normAutofit/>
          </a:bodyPr>
          <a:lstStyle/>
          <a:p>
            <a:pPr marL="0" indent="0">
              <a:buNone/>
            </a:pPr>
            <a:r>
              <a:rPr lang="en-US" sz="850" b="1" dirty="0">
                <a:solidFill>
                  <a:srgbClr val="008BD2"/>
                </a:solidFill>
                <a:latin typeface="Aptos" pitchFamily="34" charset="0"/>
                <a:ea typeface="Aptos" pitchFamily="34" charset="-122"/>
                <a:cs typeface="Aptos" pitchFamily="34" charset="-120"/>
              </a:rPr>
              <a:t>ASSURANCE BY CONSTRUCTION</a:t>
            </a:r>
            <a:endParaRPr lang="en-US" sz="850" dirty="0"/>
          </a:p>
        </p:txBody>
      </p:sp>
      <p:sp>
        <p:nvSpPr>
          <p:cNvPr id="4" name="Text 2"/>
          <p:cNvSpPr/>
          <p:nvPr/>
        </p:nvSpPr>
        <p:spPr>
          <a:xfrm>
            <a:off x="566928" y="603504"/>
            <a:ext cx="8732520" cy="530352"/>
          </a:xfrm>
          <a:prstGeom prst="rect">
            <a:avLst/>
          </a:prstGeom>
          <a:noFill/>
          <a:ln/>
        </p:spPr>
        <p:txBody>
          <a:bodyPr wrap="square" lIns="762" tIns="762" rIns="762" bIns="762" rtlCol="0" anchor="ctr">
            <a:normAutofit/>
          </a:bodyPr>
          <a:lstStyle/>
          <a:p>
            <a:pPr marL="0" indent="0">
              <a:buNone/>
            </a:pPr>
            <a:r>
              <a:rPr lang="en-US" sz="2800" b="1" dirty="0">
                <a:solidFill>
                  <a:srgbClr val="0C1B2A"/>
                </a:solidFill>
                <a:latin typeface="Aptos Display" pitchFamily="34" charset="0"/>
                <a:ea typeface="Aptos Display" pitchFamily="34" charset="-122"/>
                <a:cs typeface="Aptos Display" pitchFamily="34" charset="-120"/>
              </a:rPr>
              <a:t>Evidence is not just logging</a:t>
            </a:r>
            <a:endParaRPr lang="en-US" sz="2800" dirty="0"/>
          </a:p>
        </p:txBody>
      </p:sp>
      <p:pic>
        <p:nvPicPr>
          <p:cNvPr id="5" name="Image 0" descr="/mnt/data/ghostwriter_images/web_context/web_image_737e4f36f7da.png"/>
          <p:cNvPicPr>
            <a:picLocks noChangeAspect="1"/>
          </p:cNvPicPr>
          <p:nvPr/>
        </p:nvPicPr>
        <p:blipFill>
          <a:blip r:embed="rId5"/>
          <a:stretch>
            <a:fillRect/>
          </a:stretch>
        </p:blipFill>
        <p:spPr>
          <a:xfrm>
            <a:off x="9829800" y="201168"/>
            <a:ext cx="1783080" cy="713232"/>
          </a:xfrm>
          <a:prstGeom prst="rect">
            <a:avLst/>
          </a:prstGeom>
        </p:spPr>
      </p:pic>
      <p:sp>
        <p:nvSpPr>
          <p:cNvPr id="6" name="Text 3"/>
          <p:cNvSpPr/>
          <p:nvPr/>
        </p:nvSpPr>
        <p:spPr>
          <a:xfrm>
            <a:off x="906627" y="1222190"/>
            <a:ext cx="10378440" cy="786384"/>
          </a:xfrm>
          <a:prstGeom prst="rect">
            <a:avLst/>
          </a:prstGeom>
          <a:noFill/>
          <a:ln/>
        </p:spPr>
        <p:txBody>
          <a:bodyPr wrap="square" lIns="1016" tIns="1016" rIns="1016" bIns="1016" rtlCol="0" anchor="ctr">
            <a:normAutofit/>
          </a:bodyPr>
          <a:lstStyle/>
          <a:p>
            <a:pPr marL="0" indent="0" algn="ctr">
              <a:buNone/>
            </a:pPr>
            <a:r>
              <a:rPr lang="en-US" sz="1850" b="1" dirty="0">
                <a:solidFill>
                  <a:srgbClr val="0C1B2A"/>
                </a:solidFill>
              </a:rPr>
              <a:t>Runtime governance produces evidence that can reconstruct the decision, </a:t>
            </a:r>
          </a:p>
          <a:p>
            <a:pPr marL="0" indent="0" algn="ctr">
              <a:buNone/>
            </a:pPr>
            <a:r>
              <a:rPr lang="en-US" sz="1850" b="1" dirty="0">
                <a:solidFill>
                  <a:srgbClr val="0C1B2A"/>
                </a:solidFill>
              </a:rPr>
              <a:t>not just describe the aftermath.</a:t>
            </a:r>
            <a:endParaRPr lang="en-US" sz="1850" dirty="0"/>
          </a:p>
        </p:txBody>
      </p:sp>
      <p:sp>
        <p:nvSpPr>
          <p:cNvPr id="7" name="Shape 4"/>
          <p:cNvSpPr/>
          <p:nvPr/>
        </p:nvSpPr>
        <p:spPr>
          <a:xfrm>
            <a:off x="896112" y="2304288"/>
            <a:ext cx="1792224" cy="1353312"/>
          </a:xfrm>
          <a:prstGeom prst="roundRect">
            <a:avLst>
              <a:gd name="adj" fmla="val 5405"/>
            </a:avLst>
          </a:prstGeom>
          <a:solidFill>
            <a:srgbClr val="EAF5FC"/>
          </a:solidFill>
          <a:ln w="13970">
            <a:solidFill>
              <a:srgbClr val="005EA8"/>
            </a:solidFill>
            <a:prstDash val="solid"/>
          </a:ln>
        </p:spPr>
      </p:sp>
      <p:sp>
        <p:nvSpPr>
          <p:cNvPr id="8" name="Text 5"/>
          <p:cNvSpPr/>
          <p:nvPr/>
        </p:nvSpPr>
        <p:spPr>
          <a:xfrm>
            <a:off x="1024128" y="2596896"/>
            <a:ext cx="1536192" cy="219456"/>
          </a:xfrm>
          <a:prstGeom prst="rect">
            <a:avLst/>
          </a:prstGeom>
          <a:noFill/>
          <a:ln/>
        </p:spPr>
        <p:txBody>
          <a:bodyPr wrap="square" lIns="762" tIns="762" rIns="762" bIns="762" rtlCol="0" anchor="ctr">
            <a:normAutofit/>
          </a:bodyPr>
          <a:lstStyle/>
          <a:p>
            <a:pPr marL="0" indent="0" algn="ctr">
              <a:buNone/>
            </a:pPr>
            <a:r>
              <a:rPr lang="en-US" sz="1320" b="1" dirty="0">
                <a:solidFill>
                  <a:srgbClr val="0C1B2A"/>
                </a:solidFill>
              </a:rPr>
              <a:t>Who/what</a:t>
            </a:r>
            <a:endParaRPr lang="en-US" sz="1320" dirty="0"/>
          </a:p>
        </p:txBody>
      </p:sp>
      <p:sp>
        <p:nvSpPr>
          <p:cNvPr id="9" name="Text 6"/>
          <p:cNvSpPr/>
          <p:nvPr/>
        </p:nvSpPr>
        <p:spPr>
          <a:xfrm>
            <a:off x="1033272" y="2926080"/>
            <a:ext cx="1499616" cy="384048"/>
          </a:xfrm>
          <a:prstGeom prst="rect">
            <a:avLst/>
          </a:prstGeom>
          <a:noFill/>
          <a:ln/>
        </p:spPr>
        <p:txBody>
          <a:bodyPr wrap="square" lIns="1270" tIns="1270" rIns="1270" bIns="1270" rtlCol="0" anchor="ctr">
            <a:normAutofit/>
          </a:bodyPr>
          <a:lstStyle/>
          <a:p>
            <a:pPr marL="0" indent="0" algn="ctr">
              <a:buNone/>
            </a:pPr>
            <a:r>
              <a:rPr lang="en-US" sz="820" dirty="0">
                <a:solidFill>
                  <a:srgbClr val="576879"/>
                </a:solidFill>
              </a:rPr>
              <a:t>originating actor, signer, delegation chain</a:t>
            </a:r>
            <a:endParaRPr lang="en-US" sz="820" dirty="0"/>
          </a:p>
        </p:txBody>
      </p:sp>
      <p:sp>
        <p:nvSpPr>
          <p:cNvPr id="10" name="Shape 7"/>
          <p:cNvSpPr/>
          <p:nvPr/>
        </p:nvSpPr>
        <p:spPr>
          <a:xfrm>
            <a:off x="3118104" y="2304288"/>
            <a:ext cx="1792224" cy="1353312"/>
          </a:xfrm>
          <a:prstGeom prst="roundRect">
            <a:avLst>
              <a:gd name="adj" fmla="val 5405"/>
            </a:avLst>
          </a:prstGeom>
          <a:solidFill>
            <a:srgbClr val="E8F8FD"/>
          </a:solidFill>
          <a:ln w="13970">
            <a:solidFill>
              <a:srgbClr val="008BD2"/>
            </a:solidFill>
            <a:prstDash val="solid"/>
          </a:ln>
        </p:spPr>
      </p:sp>
      <p:sp>
        <p:nvSpPr>
          <p:cNvPr id="11" name="Text 8"/>
          <p:cNvSpPr/>
          <p:nvPr/>
        </p:nvSpPr>
        <p:spPr>
          <a:xfrm>
            <a:off x="3246120" y="2596896"/>
            <a:ext cx="1536192" cy="219456"/>
          </a:xfrm>
          <a:prstGeom prst="rect">
            <a:avLst/>
          </a:prstGeom>
          <a:noFill/>
          <a:ln/>
        </p:spPr>
        <p:txBody>
          <a:bodyPr wrap="square" lIns="762" tIns="762" rIns="762" bIns="762" rtlCol="0" anchor="ctr">
            <a:normAutofit/>
          </a:bodyPr>
          <a:lstStyle/>
          <a:p>
            <a:pPr marL="0" indent="0" algn="ctr">
              <a:buNone/>
            </a:pPr>
            <a:r>
              <a:rPr lang="en-US" sz="1320" b="1" dirty="0">
                <a:solidFill>
                  <a:srgbClr val="0C1B2A"/>
                </a:solidFill>
              </a:rPr>
              <a:t>What</a:t>
            </a:r>
            <a:endParaRPr lang="en-US" sz="1320" dirty="0"/>
          </a:p>
        </p:txBody>
      </p:sp>
      <p:sp>
        <p:nvSpPr>
          <p:cNvPr id="12" name="Text 9"/>
          <p:cNvSpPr/>
          <p:nvPr/>
        </p:nvSpPr>
        <p:spPr>
          <a:xfrm>
            <a:off x="3255264" y="2926080"/>
            <a:ext cx="1499616" cy="384048"/>
          </a:xfrm>
          <a:prstGeom prst="rect">
            <a:avLst/>
          </a:prstGeom>
          <a:noFill/>
          <a:ln/>
        </p:spPr>
        <p:txBody>
          <a:bodyPr wrap="square" lIns="1270" tIns="1270" rIns="1270" bIns="1270" rtlCol="0" anchor="ctr">
            <a:normAutofit/>
          </a:bodyPr>
          <a:lstStyle/>
          <a:p>
            <a:pPr marL="0" indent="0" algn="ctr">
              <a:buNone/>
            </a:pPr>
            <a:r>
              <a:rPr lang="en-US" sz="820" dirty="0">
                <a:solidFill>
                  <a:srgbClr val="576879"/>
                </a:solidFill>
              </a:rPr>
              <a:t>proposal, target, requested effect, lifecycle state</a:t>
            </a:r>
            <a:endParaRPr lang="en-US" sz="820" dirty="0"/>
          </a:p>
        </p:txBody>
      </p:sp>
      <p:sp>
        <p:nvSpPr>
          <p:cNvPr id="13" name="Shape 10"/>
          <p:cNvSpPr/>
          <p:nvPr/>
        </p:nvSpPr>
        <p:spPr>
          <a:xfrm>
            <a:off x="5340096" y="2304288"/>
            <a:ext cx="1792224" cy="1353312"/>
          </a:xfrm>
          <a:prstGeom prst="roundRect">
            <a:avLst>
              <a:gd name="adj" fmla="val 5405"/>
            </a:avLst>
          </a:prstGeom>
          <a:solidFill>
            <a:srgbClr val="EAF7EE"/>
          </a:solidFill>
          <a:ln w="13970">
            <a:solidFill>
              <a:srgbClr val="2F8F46"/>
            </a:solidFill>
            <a:prstDash val="solid"/>
          </a:ln>
        </p:spPr>
      </p:sp>
      <p:sp>
        <p:nvSpPr>
          <p:cNvPr id="14" name="Text 11"/>
          <p:cNvSpPr/>
          <p:nvPr/>
        </p:nvSpPr>
        <p:spPr>
          <a:xfrm>
            <a:off x="5468112" y="2596896"/>
            <a:ext cx="1536192" cy="219456"/>
          </a:xfrm>
          <a:prstGeom prst="rect">
            <a:avLst/>
          </a:prstGeom>
          <a:noFill/>
          <a:ln/>
        </p:spPr>
        <p:txBody>
          <a:bodyPr wrap="square" lIns="762" tIns="762" rIns="762" bIns="762" rtlCol="0" anchor="ctr">
            <a:normAutofit/>
          </a:bodyPr>
          <a:lstStyle/>
          <a:p>
            <a:pPr marL="0" indent="0" algn="ctr">
              <a:buNone/>
            </a:pPr>
            <a:r>
              <a:rPr lang="en-US" sz="1320" b="1" dirty="0">
                <a:solidFill>
                  <a:srgbClr val="0C1B2A"/>
                </a:solidFill>
              </a:rPr>
              <a:t>Why</a:t>
            </a:r>
            <a:endParaRPr lang="en-US" sz="1320" dirty="0"/>
          </a:p>
        </p:txBody>
      </p:sp>
      <p:sp>
        <p:nvSpPr>
          <p:cNvPr id="15" name="Text 12"/>
          <p:cNvSpPr/>
          <p:nvPr/>
        </p:nvSpPr>
        <p:spPr>
          <a:xfrm>
            <a:off x="5477256" y="2926080"/>
            <a:ext cx="1499616" cy="384048"/>
          </a:xfrm>
          <a:prstGeom prst="rect">
            <a:avLst/>
          </a:prstGeom>
          <a:noFill/>
          <a:ln/>
        </p:spPr>
        <p:txBody>
          <a:bodyPr wrap="square" lIns="1270" tIns="1270" rIns="1270" bIns="1270" rtlCol="0" anchor="ctr">
            <a:normAutofit/>
          </a:bodyPr>
          <a:lstStyle/>
          <a:p>
            <a:pPr marL="0" indent="0" algn="ctr">
              <a:buNone/>
            </a:pPr>
            <a:r>
              <a:rPr lang="en-US" sz="820" dirty="0">
                <a:solidFill>
                  <a:srgbClr val="576879"/>
                </a:solidFill>
              </a:rPr>
              <a:t>policy, invariants, evidence, risk, current state</a:t>
            </a:r>
            <a:endParaRPr lang="en-US" sz="820" dirty="0"/>
          </a:p>
        </p:txBody>
      </p:sp>
      <p:sp>
        <p:nvSpPr>
          <p:cNvPr id="16" name="Shape 13"/>
          <p:cNvSpPr/>
          <p:nvPr/>
        </p:nvSpPr>
        <p:spPr>
          <a:xfrm>
            <a:off x="7562088" y="2304288"/>
            <a:ext cx="1792224" cy="1353312"/>
          </a:xfrm>
          <a:prstGeom prst="roundRect">
            <a:avLst>
              <a:gd name="adj" fmla="val 5405"/>
            </a:avLst>
          </a:prstGeom>
          <a:solidFill>
            <a:srgbClr val="FFF8E2"/>
          </a:solidFill>
          <a:ln w="13970">
            <a:solidFill>
              <a:srgbClr val="D9A31A"/>
            </a:solidFill>
            <a:prstDash val="solid"/>
          </a:ln>
        </p:spPr>
      </p:sp>
      <p:sp>
        <p:nvSpPr>
          <p:cNvPr id="17" name="Text 14"/>
          <p:cNvSpPr/>
          <p:nvPr/>
        </p:nvSpPr>
        <p:spPr>
          <a:xfrm>
            <a:off x="7690104" y="2596896"/>
            <a:ext cx="1536192" cy="219456"/>
          </a:xfrm>
          <a:prstGeom prst="rect">
            <a:avLst/>
          </a:prstGeom>
          <a:noFill/>
          <a:ln/>
        </p:spPr>
        <p:txBody>
          <a:bodyPr wrap="square" lIns="762" tIns="762" rIns="762" bIns="762" rtlCol="0" anchor="ctr">
            <a:normAutofit/>
          </a:bodyPr>
          <a:lstStyle/>
          <a:p>
            <a:pPr marL="0" indent="0" algn="ctr">
              <a:buNone/>
            </a:pPr>
            <a:r>
              <a:rPr lang="en-US" sz="1320" b="1" dirty="0">
                <a:solidFill>
                  <a:srgbClr val="0C1B2A"/>
                </a:solidFill>
              </a:rPr>
              <a:t>When</a:t>
            </a:r>
            <a:endParaRPr lang="en-US" sz="1320" dirty="0"/>
          </a:p>
        </p:txBody>
      </p:sp>
      <p:sp>
        <p:nvSpPr>
          <p:cNvPr id="18" name="Text 15"/>
          <p:cNvSpPr/>
          <p:nvPr/>
        </p:nvSpPr>
        <p:spPr>
          <a:xfrm>
            <a:off x="7699248" y="2926080"/>
            <a:ext cx="1499616" cy="384048"/>
          </a:xfrm>
          <a:prstGeom prst="rect">
            <a:avLst/>
          </a:prstGeom>
          <a:noFill/>
          <a:ln/>
        </p:spPr>
        <p:txBody>
          <a:bodyPr wrap="square" lIns="1270" tIns="1270" rIns="1270" bIns="1270" rtlCol="0" anchor="ctr">
            <a:normAutofit/>
          </a:bodyPr>
          <a:lstStyle/>
          <a:p>
            <a:pPr marL="0" indent="0" algn="ctr">
              <a:buNone/>
            </a:pPr>
            <a:r>
              <a:rPr lang="en-US" sz="820" dirty="0">
                <a:solidFill>
                  <a:srgbClr val="576879"/>
                </a:solidFill>
              </a:rPr>
              <a:t>version, timestamp, expiry, commit boundary</a:t>
            </a:r>
            <a:endParaRPr lang="en-US" sz="820" dirty="0"/>
          </a:p>
        </p:txBody>
      </p:sp>
      <p:sp>
        <p:nvSpPr>
          <p:cNvPr id="19" name="Shape 16"/>
          <p:cNvSpPr/>
          <p:nvPr/>
        </p:nvSpPr>
        <p:spPr>
          <a:xfrm>
            <a:off x="9784080" y="2304288"/>
            <a:ext cx="1792224" cy="1353312"/>
          </a:xfrm>
          <a:prstGeom prst="roundRect">
            <a:avLst>
              <a:gd name="adj" fmla="val 5405"/>
            </a:avLst>
          </a:prstGeom>
          <a:solidFill>
            <a:srgbClr val="FFF0E7"/>
          </a:solidFill>
          <a:ln w="13970">
            <a:solidFill>
              <a:srgbClr val="E8752A"/>
            </a:solidFill>
            <a:prstDash val="solid"/>
          </a:ln>
        </p:spPr>
      </p:sp>
      <p:sp>
        <p:nvSpPr>
          <p:cNvPr id="20" name="Text 17"/>
          <p:cNvSpPr/>
          <p:nvPr/>
        </p:nvSpPr>
        <p:spPr>
          <a:xfrm>
            <a:off x="9912096" y="2596896"/>
            <a:ext cx="1536192" cy="219456"/>
          </a:xfrm>
          <a:prstGeom prst="rect">
            <a:avLst/>
          </a:prstGeom>
          <a:noFill/>
          <a:ln/>
        </p:spPr>
        <p:txBody>
          <a:bodyPr wrap="square" lIns="762" tIns="762" rIns="762" bIns="762" rtlCol="0" anchor="ctr">
            <a:normAutofit/>
          </a:bodyPr>
          <a:lstStyle/>
          <a:p>
            <a:pPr marL="0" indent="0" algn="ctr">
              <a:buNone/>
            </a:pPr>
            <a:r>
              <a:rPr lang="en-US" sz="1320" b="1" dirty="0">
                <a:solidFill>
                  <a:srgbClr val="0C1B2A"/>
                </a:solidFill>
              </a:rPr>
              <a:t>Outcome</a:t>
            </a:r>
            <a:endParaRPr lang="en-US" sz="1320" dirty="0"/>
          </a:p>
        </p:txBody>
      </p:sp>
      <p:sp>
        <p:nvSpPr>
          <p:cNvPr id="21" name="Text 18"/>
          <p:cNvSpPr/>
          <p:nvPr/>
        </p:nvSpPr>
        <p:spPr>
          <a:xfrm>
            <a:off x="9921240" y="2926080"/>
            <a:ext cx="1499616" cy="384048"/>
          </a:xfrm>
          <a:prstGeom prst="rect">
            <a:avLst/>
          </a:prstGeom>
          <a:noFill/>
          <a:ln/>
        </p:spPr>
        <p:txBody>
          <a:bodyPr wrap="square" lIns="1270" tIns="1270" rIns="1270" bIns="1270" rtlCol="0" anchor="ctr">
            <a:normAutofit/>
          </a:bodyPr>
          <a:lstStyle/>
          <a:p>
            <a:pPr marL="0" indent="0" algn="ctr">
              <a:buNone/>
            </a:pPr>
            <a:r>
              <a:rPr lang="en-US" sz="820" dirty="0">
                <a:solidFill>
                  <a:srgbClr val="576879"/>
                </a:solidFill>
              </a:rPr>
              <a:t>commit, refusal, escalation, recovery action</a:t>
            </a:r>
            <a:endParaRPr lang="en-US" sz="820" dirty="0"/>
          </a:p>
        </p:txBody>
      </p:sp>
      <p:sp>
        <p:nvSpPr>
          <p:cNvPr id="22" name="Text 19"/>
          <p:cNvSpPr/>
          <p:nvPr/>
        </p:nvSpPr>
        <p:spPr>
          <a:xfrm>
            <a:off x="1152144" y="4462272"/>
            <a:ext cx="9829800" cy="310896"/>
          </a:xfrm>
          <a:prstGeom prst="rect">
            <a:avLst/>
          </a:prstGeom>
          <a:noFill/>
          <a:ln/>
        </p:spPr>
        <p:txBody>
          <a:bodyPr wrap="square" lIns="1016" tIns="1016" rIns="1016" bIns="1016" rtlCol="0" anchor="ctr">
            <a:normAutofit/>
          </a:bodyPr>
          <a:lstStyle/>
          <a:p>
            <a:pPr marL="0" indent="0" algn="ctr">
              <a:buNone/>
            </a:pPr>
            <a:r>
              <a:rPr lang="en-US" sz="1650" b="1" dirty="0">
                <a:solidFill>
                  <a:srgbClr val="2F8F46"/>
                </a:solidFill>
              </a:rPr>
              <a:t>A refusal is also a governance outcome. The record should prove why execution did not happen.</a:t>
            </a:r>
            <a:endParaRPr lang="en-US" sz="1650" dirty="0"/>
          </a:p>
        </p:txBody>
      </p:sp>
      <p:sp>
        <p:nvSpPr>
          <p:cNvPr id="23" name="Text 20"/>
          <p:cNvSpPr/>
          <p:nvPr/>
        </p:nvSpPr>
        <p:spPr>
          <a:xfrm>
            <a:off x="1874520" y="4974336"/>
            <a:ext cx="8412480" cy="237744"/>
          </a:xfrm>
          <a:prstGeom prst="rect">
            <a:avLst/>
          </a:prstGeom>
          <a:noFill/>
          <a:ln/>
        </p:spPr>
        <p:txBody>
          <a:bodyPr wrap="square" lIns="1016" tIns="1016" rIns="1016" bIns="1016" rtlCol="0" anchor="ctr">
            <a:normAutofit/>
          </a:bodyPr>
          <a:lstStyle/>
          <a:p>
            <a:pPr marL="0" indent="0" algn="ctr">
              <a:buNone/>
            </a:pPr>
            <a:r>
              <a:rPr lang="en-US" sz="1240" dirty="0">
                <a:solidFill>
                  <a:srgbClr val="576879"/>
                </a:solidFill>
              </a:rPr>
              <a:t>This supports auditability, replayability, provenance continuity, and post-event reconstruction.</a:t>
            </a:r>
            <a:endParaRPr lang="en-US" sz="1240" dirty="0"/>
          </a:p>
        </p:txBody>
      </p:sp>
      <p:sp>
        <p:nvSpPr>
          <p:cNvPr id="24" name="Text 21"/>
          <p:cNvSpPr/>
          <p:nvPr/>
        </p:nvSpPr>
        <p:spPr>
          <a:xfrm>
            <a:off x="566928" y="6492240"/>
            <a:ext cx="5120640" cy="182880"/>
          </a:xfrm>
          <a:prstGeom prst="rect">
            <a:avLst/>
          </a:prstGeom>
          <a:noFill/>
          <a:ln/>
        </p:spPr>
        <p:txBody>
          <a:bodyPr wrap="square" lIns="508" tIns="508" rIns="508" bIns="508" rtlCol="0" anchor="ctr">
            <a:normAutofit/>
          </a:bodyPr>
          <a:lstStyle/>
          <a:p>
            <a:pPr marL="0" indent="0">
              <a:buNone/>
            </a:pPr>
            <a:r>
              <a:rPr lang="en-US" sz="850" dirty="0">
                <a:solidFill>
                  <a:srgbClr val="576879"/>
                </a:solidFill>
                <a:latin typeface="Aptos" pitchFamily="34" charset="0"/>
                <a:ea typeface="Aptos" pitchFamily="34" charset="-122"/>
                <a:cs typeface="Aptos" pitchFamily="34" charset="-120"/>
              </a:rPr>
              <a:t>AGCP.ai runtime governance explainer</a:t>
            </a:r>
            <a:endParaRPr lang="en-US" sz="850" dirty="0"/>
          </a:p>
        </p:txBody>
      </p:sp>
      <p:sp>
        <p:nvSpPr>
          <p:cNvPr id="25" name="Text 22"/>
          <p:cNvSpPr/>
          <p:nvPr/>
        </p:nvSpPr>
        <p:spPr>
          <a:xfrm>
            <a:off x="11201400" y="6473952"/>
            <a:ext cx="411480" cy="201168"/>
          </a:xfrm>
          <a:prstGeom prst="rect">
            <a:avLst/>
          </a:prstGeom>
          <a:noFill/>
          <a:ln/>
        </p:spPr>
        <p:txBody>
          <a:bodyPr wrap="square" lIns="508" tIns="508" rIns="508" bIns="508" rtlCol="0" anchor="ctr"/>
          <a:lstStyle/>
          <a:p>
            <a:pPr marL="0" indent="0" algn="r">
              <a:buNone/>
            </a:pPr>
            <a:r>
              <a:rPr lang="en-US" sz="950" b="1" dirty="0">
                <a:solidFill>
                  <a:srgbClr val="576879"/>
                </a:solidFill>
                <a:latin typeface="Aptos" pitchFamily="34" charset="0"/>
                <a:ea typeface="Aptos" pitchFamily="34" charset="-122"/>
                <a:cs typeface="Aptos" pitchFamily="34" charset="-120"/>
              </a:rPr>
              <a:t>11</a:t>
            </a:r>
            <a:endParaRPr lang="en-US" sz="950" dirty="0"/>
          </a:p>
        </p:txBody>
      </p:sp>
      <p:pic>
        <p:nvPicPr>
          <p:cNvPr id="26" name="Narration_Audio_011">
            <a:hlinkClick r:id="" action="ppaction://media"/>
            <a:extLst>
              <a:ext uri="{FF2B5EF4-FFF2-40B4-BE49-F238E27FC236}">
                <a16:creationId xmlns:a16="http://schemas.microsoft.com/office/drawing/2014/main" id="{EF18CB6A-52CB-EC1E-3E69-E48738832624}"/>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938000" y="6604000"/>
            <a:ext cx="177800" cy="1778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Click="0" advTm="40432"/>
    </mc:Choice>
    <mc:Fallback xmlns="">
      <p:transition spd="slow" advClick="0" advTm="40432"/>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6"/>
                                        </p:tgtEl>
                                      </p:cBhvr>
                                    </p:cmd>
                                  </p:childTnLst>
                                </p:cTn>
                              </p:par>
                              <p:par>
                                <p:cTn id="7" presetID="1" presetClass="mediacall" presetSubtype="0" fill="hold" nodeType="withEffect">
                                  <p:stCondLst>
                                    <p:cond delay="0"/>
                                  </p:stCondLst>
                                  <p:childTnLst>
                                    <p:cmd type="call" cmd="playFrom(0.0)">
                                      <p:cBhvr>
                                        <p:cTn id="8" dur="39432" fill="hold"/>
                                        <p:tgtEl>
                                          <p:spTgt spid="2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9" fill="hold" display="0">
                  <p:stCondLst>
                    <p:cond delay="indefinite"/>
                  </p:stCondLst>
                  <p:endCondLst>
                    <p:cond evt="onStopAudio" delay="0">
                      <p:tgtEl>
                        <p:sldTgt/>
                      </p:tgtEl>
                    </p:cond>
                  </p:endCondLst>
                </p:cTn>
                <p:tgtEl>
                  <p:spTgt spid="26"/>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91440"/>
          </a:xfrm>
          <a:prstGeom prst="rect">
            <a:avLst/>
          </a:prstGeom>
          <a:solidFill>
            <a:srgbClr val="00A7E1"/>
          </a:solidFill>
          <a:ln w="12700">
            <a:solidFill>
              <a:srgbClr val="00A7E1"/>
            </a:solidFill>
            <a:prstDash val="solid"/>
          </a:ln>
        </p:spPr>
      </p:sp>
      <p:sp>
        <p:nvSpPr>
          <p:cNvPr id="3" name="Text 1"/>
          <p:cNvSpPr/>
          <p:nvPr/>
        </p:nvSpPr>
        <p:spPr>
          <a:xfrm>
            <a:off x="566928" y="329184"/>
            <a:ext cx="6858000" cy="219456"/>
          </a:xfrm>
          <a:prstGeom prst="rect">
            <a:avLst/>
          </a:prstGeom>
          <a:noFill/>
          <a:ln/>
        </p:spPr>
        <p:txBody>
          <a:bodyPr wrap="square" lIns="762" tIns="762" rIns="762" bIns="762" rtlCol="0" anchor="ctr">
            <a:normAutofit/>
          </a:bodyPr>
          <a:lstStyle/>
          <a:p>
            <a:pPr marL="0" indent="0">
              <a:buNone/>
            </a:pPr>
            <a:r>
              <a:rPr lang="en-US" sz="850" b="1" dirty="0">
                <a:solidFill>
                  <a:srgbClr val="008BD2"/>
                </a:solidFill>
                <a:latin typeface="Aptos" pitchFamily="34" charset="0"/>
                <a:ea typeface="Aptos" pitchFamily="34" charset="-122"/>
                <a:cs typeface="Aptos" pitchFamily="34" charset="-120"/>
              </a:rPr>
              <a:t>RUNTIME GOVERNANCE IN ONE SENTENCE</a:t>
            </a:r>
            <a:endParaRPr lang="en-US" sz="850" dirty="0"/>
          </a:p>
        </p:txBody>
      </p:sp>
      <p:sp>
        <p:nvSpPr>
          <p:cNvPr id="4" name="Text 2"/>
          <p:cNvSpPr/>
          <p:nvPr/>
        </p:nvSpPr>
        <p:spPr>
          <a:xfrm>
            <a:off x="566928" y="603504"/>
            <a:ext cx="8732520" cy="530352"/>
          </a:xfrm>
          <a:prstGeom prst="rect">
            <a:avLst/>
          </a:prstGeom>
          <a:noFill/>
          <a:ln/>
        </p:spPr>
        <p:txBody>
          <a:bodyPr wrap="square" lIns="762" tIns="762" rIns="762" bIns="762" rtlCol="0" anchor="ctr">
            <a:normAutofit/>
          </a:bodyPr>
          <a:lstStyle/>
          <a:p>
            <a:pPr marL="0" indent="0">
              <a:buNone/>
            </a:pPr>
            <a:r>
              <a:rPr lang="en-US" sz="2800" b="1" dirty="0">
                <a:solidFill>
                  <a:srgbClr val="0C1B2A"/>
                </a:solidFill>
                <a:latin typeface="Aptos Display" pitchFamily="34" charset="0"/>
                <a:ea typeface="Aptos Display" pitchFamily="34" charset="-122"/>
                <a:cs typeface="Aptos Display" pitchFamily="34" charset="-120"/>
              </a:rPr>
              <a:t>The practical takeaway</a:t>
            </a:r>
            <a:endParaRPr lang="en-US" sz="2800" dirty="0"/>
          </a:p>
        </p:txBody>
      </p:sp>
      <p:pic>
        <p:nvPicPr>
          <p:cNvPr id="5" name="Image 0" descr="/mnt/data/ghostwriter_images/web_context/web_image_737e4f36f7da.png"/>
          <p:cNvPicPr>
            <a:picLocks noChangeAspect="1"/>
          </p:cNvPicPr>
          <p:nvPr/>
        </p:nvPicPr>
        <p:blipFill>
          <a:blip r:embed="rId5"/>
          <a:stretch>
            <a:fillRect/>
          </a:stretch>
        </p:blipFill>
        <p:spPr>
          <a:xfrm>
            <a:off x="9829800" y="201168"/>
            <a:ext cx="1783080" cy="713232"/>
          </a:xfrm>
          <a:prstGeom prst="rect">
            <a:avLst/>
          </a:prstGeom>
        </p:spPr>
      </p:pic>
      <p:sp>
        <p:nvSpPr>
          <p:cNvPr id="6" name="Text 3"/>
          <p:cNvSpPr/>
          <p:nvPr/>
        </p:nvSpPr>
        <p:spPr>
          <a:xfrm>
            <a:off x="804672" y="1481328"/>
            <a:ext cx="10561320" cy="932688"/>
          </a:xfrm>
          <a:prstGeom prst="rect">
            <a:avLst/>
          </a:prstGeom>
          <a:noFill/>
          <a:ln/>
        </p:spPr>
        <p:txBody>
          <a:bodyPr wrap="square" lIns="1778" tIns="1778" rIns="1778" bIns="1778" rtlCol="0" anchor="ctr">
            <a:normAutofit/>
          </a:bodyPr>
          <a:lstStyle/>
          <a:p>
            <a:pPr marL="0" indent="0" algn="ctr">
              <a:buNone/>
            </a:pPr>
            <a:r>
              <a:rPr lang="en-US" sz="2900" b="1" dirty="0">
                <a:solidFill>
                  <a:srgbClr val="0C1B2A"/>
                </a:solidFill>
              </a:rPr>
              <a:t>Governance must remain effective at the point where AI-enabled proposals become operational consequences.</a:t>
            </a:r>
            <a:endParaRPr lang="en-US" sz="2900" dirty="0"/>
          </a:p>
        </p:txBody>
      </p:sp>
      <p:sp>
        <p:nvSpPr>
          <p:cNvPr id="7" name="Text 4"/>
          <p:cNvSpPr/>
          <p:nvPr/>
        </p:nvSpPr>
        <p:spPr>
          <a:xfrm>
            <a:off x="1874520" y="2944368"/>
            <a:ext cx="1234440" cy="219456"/>
          </a:xfrm>
          <a:prstGeom prst="rect">
            <a:avLst/>
          </a:prstGeom>
          <a:noFill/>
          <a:ln/>
        </p:spPr>
        <p:txBody>
          <a:bodyPr wrap="square" lIns="762" tIns="762" rIns="762" bIns="762" rtlCol="0" anchor="ctr">
            <a:normAutofit/>
          </a:bodyPr>
          <a:lstStyle/>
          <a:p>
            <a:pPr marL="0" indent="0" algn="r">
              <a:buNone/>
            </a:pPr>
            <a:r>
              <a:rPr lang="en-US" sz="1340" b="1" dirty="0">
                <a:solidFill>
                  <a:srgbClr val="005EA8"/>
                </a:solidFill>
              </a:rPr>
              <a:t>Separate</a:t>
            </a:r>
            <a:endParaRPr lang="en-US" sz="1340" dirty="0"/>
          </a:p>
        </p:txBody>
      </p:sp>
      <p:sp>
        <p:nvSpPr>
          <p:cNvPr id="8" name="Text 5"/>
          <p:cNvSpPr/>
          <p:nvPr/>
        </p:nvSpPr>
        <p:spPr>
          <a:xfrm>
            <a:off x="3291840" y="2944368"/>
            <a:ext cx="6995160" cy="219456"/>
          </a:xfrm>
          <a:prstGeom prst="rect">
            <a:avLst/>
          </a:prstGeom>
          <a:noFill/>
          <a:ln/>
        </p:spPr>
        <p:txBody>
          <a:bodyPr wrap="square" lIns="762" tIns="762" rIns="762" bIns="762" rtlCol="0" anchor="ctr">
            <a:normAutofit/>
          </a:bodyPr>
          <a:lstStyle/>
          <a:p>
            <a:pPr marL="0" indent="0">
              <a:buNone/>
            </a:pPr>
            <a:r>
              <a:rPr lang="en-US" sz="1320" dirty="0">
                <a:solidFill>
                  <a:srgbClr val="576879"/>
                </a:solidFill>
              </a:rPr>
              <a:t>model reasoning from execution control</a:t>
            </a:r>
            <a:endParaRPr lang="en-US" sz="1320" dirty="0"/>
          </a:p>
        </p:txBody>
      </p:sp>
      <p:sp>
        <p:nvSpPr>
          <p:cNvPr id="9" name="Text 6"/>
          <p:cNvSpPr/>
          <p:nvPr/>
        </p:nvSpPr>
        <p:spPr>
          <a:xfrm>
            <a:off x="1874520" y="3419856"/>
            <a:ext cx="1234440" cy="219456"/>
          </a:xfrm>
          <a:prstGeom prst="rect">
            <a:avLst/>
          </a:prstGeom>
          <a:noFill/>
          <a:ln/>
        </p:spPr>
        <p:txBody>
          <a:bodyPr wrap="square" lIns="762" tIns="762" rIns="762" bIns="762" rtlCol="0" anchor="ctr">
            <a:normAutofit/>
          </a:bodyPr>
          <a:lstStyle/>
          <a:p>
            <a:pPr marL="0" indent="0" algn="r">
              <a:buNone/>
            </a:pPr>
            <a:r>
              <a:rPr lang="en-US" sz="1340" b="1" dirty="0">
                <a:solidFill>
                  <a:srgbClr val="008BD2"/>
                </a:solidFill>
              </a:rPr>
              <a:t>Evaluate</a:t>
            </a:r>
            <a:endParaRPr lang="en-US" sz="1340" dirty="0"/>
          </a:p>
        </p:txBody>
      </p:sp>
      <p:sp>
        <p:nvSpPr>
          <p:cNvPr id="10" name="Text 7"/>
          <p:cNvSpPr/>
          <p:nvPr/>
        </p:nvSpPr>
        <p:spPr>
          <a:xfrm>
            <a:off x="3291840" y="3419856"/>
            <a:ext cx="6995160" cy="219456"/>
          </a:xfrm>
          <a:prstGeom prst="rect">
            <a:avLst/>
          </a:prstGeom>
          <a:noFill/>
          <a:ln/>
        </p:spPr>
        <p:txBody>
          <a:bodyPr wrap="square" lIns="762" tIns="762" rIns="762" bIns="762" rtlCol="0" anchor="ctr">
            <a:normAutofit/>
          </a:bodyPr>
          <a:lstStyle/>
          <a:p>
            <a:pPr marL="0" indent="0">
              <a:buNone/>
            </a:pPr>
            <a:r>
              <a:rPr lang="en-US" sz="1320" dirty="0">
                <a:solidFill>
                  <a:srgbClr val="576879"/>
                </a:solidFill>
              </a:rPr>
              <a:t>admissibility using current authority, policy, evidence, and state</a:t>
            </a:r>
            <a:endParaRPr lang="en-US" sz="1320" dirty="0"/>
          </a:p>
        </p:txBody>
      </p:sp>
      <p:sp>
        <p:nvSpPr>
          <p:cNvPr id="11" name="Text 8"/>
          <p:cNvSpPr/>
          <p:nvPr/>
        </p:nvSpPr>
        <p:spPr>
          <a:xfrm>
            <a:off x="1874520" y="3895344"/>
            <a:ext cx="1234440" cy="219456"/>
          </a:xfrm>
          <a:prstGeom prst="rect">
            <a:avLst/>
          </a:prstGeom>
          <a:noFill/>
          <a:ln/>
        </p:spPr>
        <p:txBody>
          <a:bodyPr wrap="square" lIns="762" tIns="762" rIns="762" bIns="762" rtlCol="0" anchor="ctr">
            <a:normAutofit/>
          </a:bodyPr>
          <a:lstStyle/>
          <a:p>
            <a:pPr marL="0" indent="0" algn="r">
              <a:buNone/>
            </a:pPr>
            <a:r>
              <a:rPr lang="en-US" sz="1340" b="1" dirty="0">
                <a:solidFill>
                  <a:srgbClr val="2F8F46"/>
                </a:solidFill>
              </a:rPr>
              <a:t>Bind</a:t>
            </a:r>
            <a:endParaRPr lang="en-US" sz="1340" dirty="0"/>
          </a:p>
        </p:txBody>
      </p:sp>
      <p:sp>
        <p:nvSpPr>
          <p:cNvPr id="12" name="Text 9"/>
          <p:cNvSpPr/>
          <p:nvPr/>
        </p:nvSpPr>
        <p:spPr>
          <a:xfrm>
            <a:off x="3291840" y="3895344"/>
            <a:ext cx="6995160" cy="219456"/>
          </a:xfrm>
          <a:prstGeom prst="rect">
            <a:avLst/>
          </a:prstGeom>
          <a:noFill/>
          <a:ln/>
        </p:spPr>
        <p:txBody>
          <a:bodyPr wrap="square" lIns="762" tIns="762" rIns="762" bIns="762" rtlCol="0" anchor="ctr">
            <a:normAutofit/>
          </a:bodyPr>
          <a:lstStyle/>
          <a:p>
            <a:pPr marL="0" indent="0">
              <a:buNone/>
            </a:pPr>
            <a:r>
              <a:rPr lang="en-US" sz="1320" dirty="0">
                <a:solidFill>
                  <a:srgbClr val="576879"/>
                </a:solidFill>
              </a:rPr>
              <a:t>authorization to the specific action, target, and commit boundary</a:t>
            </a:r>
            <a:endParaRPr lang="en-US" sz="1320" dirty="0"/>
          </a:p>
        </p:txBody>
      </p:sp>
      <p:sp>
        <p:nvSpPr>
          <p:cNvPr id="13" name="Text 10"/>
          <p:cNvSpPr/>
          <p:nvPr/>
        </p:nvSpPr>
        <p:spPr>
          <a:xfrm>
            <a:off x="1874520" y="4370832"/>
            <a:ext cx="1234440" cy="219456"/>
          </a:xfrm>
          <a:prstGeom prst="rect">
            <a:avLst/>
          </a:prstGeom>
          <a:noFill/>
          <a:ln/>
        </p:spPr>
        <p:txBody>
          <a:bodyPr wrap="square" lIns="762" tIns="762" rIns="762" bIns="762" rtlCol="0" anchor="ctr">
            <a:normAutofit/>
          </a:bodyPr>
          <a:lstStyle/>
          <a:p>
            <a:pPr marL="0" indent="0" algn="r">
              <a:buNone/>
            </a:pPr>
            <a:r>
              <a:rPr lang="en-US" sz="1340" b="1" dirty="0">
                <a:solidFill>
                  <a:srgbClr val="C94747"/>
                </a:solidFill>
              </a:rPr>
              <a:t>Refuse</a:t>
            </a:r>
            <a:endParaRPr lang="en-US" sz="1340" dirty="0"/>
          </a:p>
        </p:txBody>
      </p:sp>
      <p:sp>
        <p:nvSpPr>
          <p:cNvPr id="14" name="Text 11"/>
          <p:cNvSpPr/>
          <p:nvPr/>
        </p:nvSpPr>
        <p:spPr>
          <a:xfrm>
            <a:off x="3291840" y="4370832"/>
            <a:ext cx="6995160" cy="219456"/>
          </a:xfrm>
          <a:prstGeom prst="rect">
            <a:avLst/>
          </a:prstGeom>
          <a:noFill/>
          <a:ln/>
        </p:spPr>
        <p:txBody>
          <a:bodyPr wrap="square" lIns="762" tIns="762" rIns="762" bIns="762" rtlCol="0" anchor="ctr">
            <a:normAutofit/>
          </a:bodyPr>
          <a:lstStyle/>
          <a:p>
            <a:pPr marL="0" indent="0">
              <a:buNone/>
            </a:pPr>
            <a:r>
              <a:rPr lang="en-US" sz="1320" dirty="0">
                <a:solidFill>
                  <a:srgbClr val="576879"/>
                </a:solidFill>
              </a:rPr>
              <a:t>structurally when governance conditions are not met</a:t>
            </a:r>
            <a:endParaRPr lang="en-US" sz="1320" dirty="0"/>
          </a:p>
        </p:txBody>
      </p:sp>
      <p:sp>
        <p:nvSpPr>
          <p:cNvPr id="15" name="Text 12"/>
          <p:cNvSpPr/>
          <p:nvPr/>
        </p:nvSpPr>
        <p:spPr>
          <a:xfrm>
            <a:off x="1874520" y="4846320"/>
            <a:ext cx="1234440" cy="219456"/>
          </a:xfrm>
          <a:prstGeom prst="rect">
            <a:avLst/>
          </a:prstGeom>
          <a:noFill/>
          <a:ln/>
        </p:spPr>
        <p:txBody>
          <a:bodyPr wrap="square" lIns="762" tIns="762" rIns="762" bIns="762" rtlCol="0" anchor="ctr">
            <a:normAutofit/>
          </a:bodyPr>
          <a:lstStyle/>
          <a:p>
            <a:pPr marL="0" indent="0" algn="r">
              <a:buNone/>
            </a:pPr>
            <a:r>
              <a:rPr lang="en-US" sz="1340" b="1" dirty="0">
                <a:solidFill>
                  <a:srgbClr val="D9A31A"/>
                </a:solidFill>
              </a:rPr>
              <a:t>Preserve</a:t>
            </a:r>
            <a:endParaRPr lang="en-US" sz="1340" dirty="0"/>
          </a:p>
        </p:txBody>
      </p:sp>
      <p:sp>
        <p:nvSpPr>
          <p:cNvPr id="16" name="Text 13"/>
          <p:cNvSpPr/>
          <p:nvPr/>
        </p:nvSpPr>
        <p:spPr>
          <a:xfrm>
            <a:off x="3291840" y="4846320"/>
            <a:ext cx="6995160" cy="219456"/>
          </a:xfrm>
          <a:prstGeom prst="rect">
            <a:avLst/>
          </a:prstGeom>
          <a:noFill/>
          <a:ln/>
        </p:spPr>
        <p:txBody>
          <a:bodyPr wrap="square" lIns="762" tIns="762" rIns="762" bIns="762" rtlCol="0" anchor="ctr">
            <a:normAutofit/>
          </a:bodyPr>
          <a:lstStyle/>
          <a:p>
            <a:pPr marL="0" indent="0">
              <a:buNone/>
            </a:pPr>
            <a:r>
              <a:rPr lang="en-US" sz="1320" dirty="0">
                <a:solidFill>
                  <a:srgbClr val="576879"/>
                </a:solidFill>
              </a:rPr>
              <a:t>replayable evidence for audit and reconstruction</a:t>
            </a:r>
            <a:endParaRPr lang="en-US" sz="1320" dirty="0"/>
          </a:p>
        </p:txBody>
      </p:sp>
      <p:sp>
        <p:nvSpPr>
          <p:cNvPr id="17" name="Shape 14"/>
          <p:cNvSpPr/>
          <p:nvPr/>
        </p:nvSpPr>
        <p:spPr>
          <a:xfrm>
            <a:off x="2148840" y="5596128"/>
            <a:ext cx="7909560" cy="420624"/>
          </a:xfrm>
          <a:prstGeom prst="roundRect">
            <a:avLst>
              <a:gd name="adj" fmla="val 17391"/>
            </a:avLst>
          </a:prstGeom>
          <a:solidFill>
            <a:srgbClr val="EAF7EE"/>
          </a:solidFill>
          <a:ln w="12700">
            <a:solidFill>
              <a:srgbClr val="2F8F46"/>
            </a:solidFill>
            <a:prstDash val="solid"/>
          </a:ln>
        </p:spPr>
      </p:sp>
      <p:sp>
        <p:nvSpPr>
          <p:cNvPr id="18" name="Text 15"/>
          <p:cNvSpPr/>
          <p:nvPr/>
        </p:nvSpPr>
        <p:spPr>
          <a:xfrm>
            <a:off x="2423160" y="5715000"/>
            <a:ext cx="7360920" cy="164592"/>
          </a:xfrm>
          <a:prstGeom prst="rect">
            <a:avLst/>
          </a:prstGeom>
          <a:noFill/>
          <a:ln/>
        </p:spPr>
        <p:txBody>
          <a:bodyPr wrap="square" lIns="635" tIns="635" rIns="635" bIns="635" rtlCol="0" anchor="ctr">
            <a:normAutofit fontScale="92500" lnSpcReduction="10000"/>
          </a:bodyPr>
          <a:lstStyle/>
          <a:p>
            <a:pPr marL="0" indent="0" algn="ctr">
              <a:buNone/>
            </a:pPr>
            <a:r>
              <a:rPr lang="en-US" sz="1220" b="1" dirty="0">
                <a:solidFill>
                  <a:srgbClr val="2F8F46"/>
                </a:solidFill>
              </a:rPr>
              <a:t>From static oversight to governed AI operation.</a:t>
            </a:r>
            <a:endParaRPr lang="en-US" sz="1220" dirty="0"/>
          </a:p>
        </p:txBody>
      </p:sp>
      <p:sp>
        <p:nvSpPr>
          <p:cNvPr id="19" name="Text 16"/>
          <p:cNvSpPr/>
          <p:nvPr/>
        </p:nvSpPr>
        <p:spPr>
          <a:xfrm>
            <a:off x="566928" y="6492240"/>
            <a:ext cx="5120640" cy="182880"/>
          </a:xfrm>
          <a:prstGeom prst="rect">
            <a:avLst/>
          </a:prstGeom>
          <a:noFill/>
          <a:ln/>
        </p:spPr>
        <p:txBody>
          <a:bodyPr wrap="square" lIns="508" tIns="508" rIns="508" bIns="508" rtlCol="0" anchor="ctr">
            <a:normAutofit/>
          </a:bodyPr>
          <a:lstStyle/>
          <a:p>
            <a:pPr marL="0" indent="0">
              <a:buNone/>
            </a:pPr>
            <a:r>
              <a:rPr lang="en-US" sz="850" dirty="0">
                <a:solidFill>
                  <a:srgbClr val="576879"/>
                </a:solidFill>
                <a:latin typeface="Aptos" pitchFamily="34" charset="0"/>
                <a:ea typeface="Aptos" pitchFamily="34" charset="-122"/>
                <a:cs typeface="Aptos" pitchFamily="34" charset="-120"/>
              </a:rPr>
              <a:t>AGCP.ai runtime governance explainer</a:t>
            </a:r>
            <a:endParaRPr lang="en-US" sz="850" dirty="0"/>
          </a:p>
        </p:txBody>
      </p:sp>
      <p:sp>
        <p:nvSpPr>
          <p:cNvPr id="20" name="Text 17"/>
          <p:cNvSpPr/>
          <p:nvPr/>
        </p:nvSpPr>
        <p:spPr>
          <a:xfrm>
            <a:off x="11201400" y="6473952"/>
            <a:ext cx="411480" cy="201168"/>
          </a:xfrm>
          <a:prstGeom prst="rect">
            <a:avLst/>
          </a:prstGeom>
          <a:noFill/>
          <a:ln/>
        </p:spPr>
        <p:txBody>
          <a:bodyPr wrap="square" lIns="508" tIns="508" rIns="508" bIns="508" rtlCol="0" anchor="ctr"/>
          <a:lstStyle/>
          <a:p>
            <a:pPr marL="0" indent="0" algn="r">
              <a:buNone/>
            </a:pPr>
            <a:r>
              <a:rPr lang="en-US" sz="950" b="1" dirty="0">
                <a:solidFill>
                  <a:srgbClr val="576879"/>
                </a:solidFill>
                <a:latin typeface="Aptos" pitchFamily="34" charset="0"/>
                <a:ea typeface="Aptos" pitchFamily="34" charset="-122"/>
                <a:cs typeface="Aptos" pitchFamily="34" charset="-120"/>
              </a:rPr>
              <a:t>12</a:t>
            </a:r>
            <a:endParaRPr lang="en-US" sz="950" dirty="0"/>
          </a:p>
        </p:txBody>
      </p:sp>
      <p:pic>
        <p:nvPicPr>
          <p:cNvPr id="21" name="Narration_Audio_012">
            <a:hlinkClick r:id="" action="ppaction://media"/>
            <a:extLst>
              <a:ext uri="{FF2B5EF4-FFF2-40B4-BE49-F238E27FC236}">
                <a16:creationId xmlns:a16="http://schemas.microsoft.com/office/drawing/2014/main" id="{7B94E39F-84D1-26E8-E38B-8A591F0CF1A6}"/>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938000" y="6604000"/>
            <a:ext cx="177800" cy="1778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Click="0" advTm="45280"/>
    </mc:Choice>
    <mc:Fallback xmlns="">
      <p:transition spd="slow" advClick="0" advTm="4528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1"/>
                                        </p:tgtEl>
                                      </p:cBhvr>
                                    </p:cmd>
                                  </p:childTnLst>
                                </p:cTn>
                              </p:par>
                              <p:par>
                                <p:cTn id="7" presetID="1" presetClass="mediacall" presetSubtype="0" fill="hold" nodeType="withEffect">
                                  <p:stCondLst>
                                    <p:cond delay="0"/>
                                  </p:stCondLst>
                                  <p:childTnLst>
                                    <p:cmd type="call" cmd="playFrom(0.0)">
                                      <p:cBhvr>
                                        <p:cTn id="8" dur="44280" fill="hold"/>
                                        <p:tgtEl>
                                          <p:spTgt spid="2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9" fill="hold" display="0">
                  <p:stCondLst>
                    <p:cond delay="indefinite"/>
                  </p:stCondLst>
                  <p:endCondLst>
                    <p:cond evt="onStopAudio" delay="0">
                      <p:tgtEl>
                        <p:sldTgt/>
                      </p:tgtEl>
                    </p:cond>
                  </p:endCondLst>
                </p:cTn>
                <p:tgtEl>
                  <p:spTgt spid="21"/>
                </p:tgtEl>
              </p:cMediaNode>
            </p:audio>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29</TotalTime>
  <Words>2429</Words>
  <Application>Microsoft Office PowerPoint</Application>
  <PresentationFormat>Widescreen</PresentationFormat>
  <Paragraphs>230</Paragraphs>
  <Slides>12</Slides>
  <Notes>12</Notes>
  <HiddenSlides>0</HiddenSlides>
  <MMClips>12</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Aptos</vt:lpstr>
      <vt:lpstr>Aptos Display</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Sustainable Future Tech / AGCP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Runtime Governance Is</dc:title>
  <dc:subject>Runtime governance explainer using AGCP.ai resources and literature synthesis</dc:subject>
  <dc:creator>OpenAI</dc:creator>
  <cp:lastModifiedBy>John Willis</cp:lastModifiedBy>
  <cp:revision>5</cp:revision>
  <dcterms:created xsi:type="dcterms:W3CDTF">2026-08-30T16:01:43Z</dcterms:created>
  <dcterms:modified xsi:type="dcterms:W3CDTF">2026-08-30T16:51:59Z</dcterms:modified>
</cp:coreProperties>
</file>